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89" r:id="rId2"/>
    <p:sldId id="286" r:id="rId3"/>
    <p:sldId id="266" r:id="rId4"/>
    <p:sldId id="257" r:id="rId5"/>
    <p:sldId id="264" r:id="rId6"/>
    <p:sldId id="269" r:id="rId7"/>
    <p:sldId id="290" r:id="rId8"/>
    <p:sldId id="292" r:id="rId9"/>
    <p:sldId id="291" r:id="rId10"/>
    <p:sldId id="267" r:id="rId11"/>
    <p:sldId id="293" r:id="rId12"/>
    <p:sldId id="259" r:id="rId13"/>
    <p:sldId id="260" r:id="rId14"/>
    <p:sldId id="296" r:id="rId15"/>
    <p:sldId id="295" r:id="rId16"/>
    <p:sldId id="297" r:id="rId17"/>
    <p:sldId id="271" r:id="rId18"/>
    <p:sldId id="272" r:id="rId19"/>
    <p:sldId id="274" r:id="rId20"/>
    <p:sldId id="298" r:id="rId21"/>
    <p:sldId id="299" r:id="rId22"/>
    <p:sldId id="277" r:id="rId23"/>
    <p:sldId id="278" r:id="rId24"/>
    <p:sldId id="279" r:id="rId25"/>
    <p:sldId id="300" r:id="rId26"/>
    <p:sldId id="261" r:id="rId27"/>
    <p:sldId id="262" r:id="rId28"/>
    <p:sldId id="281" r:id="rId29"/>
    <p:sldId id="304" r:id="rId30"/>
    <p:sldId id="308" r:id="rId31"/>
    <p:sldId id="307" r:id="rId32"/>
    <p:sldId id="258" r:id="rId33"/>
    <p:sldId id="305" r:id="rId34"/>
    <p:sldId id="285" r:id="rId35"/>
    <p:sldId id="301" r:id="rId36"/>
    <p:sldId id="302" r:id="rId37"/>
  </p:sldIdLst>
  <p:sldSz cx="9144000" cy="6858000" type="screen4x3"/>
  <p:notesSz cx="6858000" cy="9144000"/>
  <p:embeddedFontLst>
    <p:embeddedFont>
      <p:font typeface="-윤고딕340" pitchFamily="18" charset="-127"/>
      <p:regular r:id="rId38"/>
    </p:embeddedFont>
    <p:embeddedFont>
      <p:font typeface="-윤고딕330" pitchFamily="18" charset="-127"/>
      <p:regular r:id="rId39"/>
    </p:embeddedFont>
    <p:embeddedFont>
      <p:font typeface="-윤고딕310" pitchFamily="18" charset="-127"/>
      <p:regular r:id="rId40"/>
    </p:embeddedFont>
    <p:embeddedFont>
      <p:font typeface="맑은 고딕" pitchFamily="50" charset="-127"/>
      <p:regular r:id="rId41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0430" autoAdjust="0"/>
    <p:restoredTop sz="94660"/>
  </p:normalViewPr>
  <p:slideViewPr>
    <p:cSldViewPr>
      <p:cViewPr>
        <p:scale>
          <a:sx n="80" d="100"/>
          <a:sy n="80" d="100"/>
        </p:scale>
        <p:origin x="-1747" y="-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&#53685;&#54633;%20&#47928;&#49436;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ko-KR"/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KoPub돋움체 Medium" panose="02020603020101020101" pitchFamily="18" charset="-127"/>
                <a:cs typeface="+mn-cs"/>
              </a:defRPr>
            </a:pPr>
            <a:r>
              <a:rPr lang="ko-KR" altLang="en-US" sz="2400" b="1" dirty="0" smtClean="0"/>
              <a:t>사용자 평점 조사</a:t>
            </a:r>
            <a:r>
              <a:rPr lang="ko-KR" sz="2400" b="1" dirty="0" smtClean="0"/>
              <a:t> </a:t>
            </a:r>
            <a:endParaRPr lang="ko-KR" sz="2400" b="1" dirty="0"/>
          </a:p>
        </c:rich>
      </c:tx>
      <c:layout/>
      <c:spPr>
        <a:noFill/>
        <a:ln>
          <a:noFill/>
        </a:ln>
        <a:effectLst/>
      </c:spPr>
    </c:title>
    <c:plotArea>
      <c:layout>
        <c:manualLayout>
          <c:layoutTarget val="inner"/>
          <c:xMode val="edge"/>
          <c:yMode val="edge"/>
          <c:x val="0.11860341026705574"/>
          <c:y val="0.16960248144349979"/>
          <c:w val="0.87397031063629649"/>
          <c:h val="0.72915401536119795"/>
        </c:manualLayout>
      </c:layout>
      <c:barChart>
        <c:barDir val="bar"/>
        <c:grouping val="percentStacked"/>
        <c:ser>
          <c:idx val="0"/>
          <c:order val="0"/>
          <c:tx>
            <c:strRef>
              <c:f>Sheet1!$F$4</c:f>
              <c:strCache>
                <c:ptCount val="1"/>
                <c:pt idx="0">
                  <c:v>기술적 문제(개발)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1" i="0" u="none" strike="noStrike" kern="1200" baseline="0">
                    <a:solidFill>
                      <a:schemeClr val="bg1"/>
                    </a:solidFill>
                    <a:latin typeface="+mn-lt"/>
                    <a:ea typeface="KoPub돋움체 Medium" panose="02020603020101020101" pitchFamily="18" charset="-127"/>
                    <a:cs typeface="+mn-cs"/>
                  </a:defRPr>
                </a:pPr>
                <a:endParaRPr lang="ko-KR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Sheet1!$I$3:$J$3</c:f>
              <c:strCache>
                <c:ptCount val="2"/>
                <c:pt idx="0">
                  <c:v>홈플러스</c:v>
                </c:pt>
                <c:pt idx="1">
                  <c:v>이마트</c:v>
                </c:pt>
              </c:strCache>
            </c:strRef>
          </c:cat>
          <c:val>
            <c:numRef>
              <c:f>Sheet1!$I$4:$J$4</c:f>
              <c:numCache>
                <c:formatCode>0%</c:formatCode>
                <c:ptCount val="2"/>
                <c:pt idx="0">
                  <c:v>0.25</c:v>
                </c:pt>
                <c:pt idx="1">
                  <c:v>0.76086956521739135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3A4-465D-8D90-A08218D0D808}"/>
            </c:ext>
          </c:extLst>
        </c:ser>
        <c:ser>
          <c:idx val="1"/>
          <c:order val="1"/>
          <c:tx>
            <c:strRef>
              <c:f>Sheet1!$F$5</c:f>
              <c:strCache>
                <c:ptCount val="1"/>
                <c:pt idx="0">
                  <c:v>지나친 정보 요구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KoPub돋움체 Medium" panose="02020603020101020101" pitchFamily="18" charset="-127"/>
                    <a:cs typeface="+mn-cs"/>
                  </a:defRPr>
                </a:pPr>
                <a:endParaRPr lang="ko-KR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Sheet1!$I$3:$J$3</c:f>
              <c:strCache>
                <c:ptCount val="2"/>
                <c:pt idx="0">
                  <c:v>홈플러스</c:v>
                </c:pt>
                <c:pt idx="1">
                  <c:v>이마트</c:v>
                </c:pt>
              </c:strCache>
            </c:strRef>
          </c:cat>
          <c:val>
            <c:numRef>
              <c:f>Sheet1!$I$5:$J$5</c:f>
              <c:numCache>
                <c:formatCode>0%</c:formatCode>
                <c:ptCount val="2"/>
                <c:pt idx="0">
                  <c:v>2.5000000000000015E-2</c:v>
                </c:pt>
                <c:pt idx="1">
                  <c:v>2.1739130434782612E-2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63A4-465D-8D90-A08218D0D808}"/>
            </c:ext>
          </c:extLst>
        </c:ser>
        <c:ser>
          <c:idx val="2"/>
          <c:order val="2"/>
          <c:tx>
            <c:strRef>
              <c:f>Sheet1!$F$6</c:f>
              <c:strCache>
                <c:ptCount val="1"/>
                <c:pt idx="0">
                  <c:v>복잡한 구성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KoPub돋움체 Medium" panose="02020603020101020101" pitchFamily="18" charset="-127"/>
                      <a:cs typeface="+mn-cs"/>
                    </a:defRPr>
                  </a:pPr>
                  <a:endParaRPr lang="ko-KR"/>
                </a:p>
              </c:txPr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5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KoPub돋움체 Medium" panose="02020603020101020101" pitchFamily="18" charset="-127"/>
                      <a:cs typeface="+mn-cs"/>
                    </a:defRPr>
                  </a:pPr>
                  <a:endParaRPr lang="ko-KR"/>
                </a:p>
              </c:txPr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KoPub돋움체 Medium" panose="02020603020101020101" pitchFamily="18" charset="-127"/>
                    <a:cs typeface="+mn-cs"/>
                  </a:defRPr>
                </a:pPr>
                <a:endParaRPr lang="ko-KR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Sheet1!$I$3:$J$3</c:f>
              <c:strCache>
                <c:ptCount val="2"/>
                <c:pt idx="0">
                  <c:v>홈플러스</c:v>
                </c:pt>
                <c:pt idx="1">
                  <c:v>이마트</c:v>
                </c:pt>
              </c:strCache>
            </c:strRef>
          </c:cat>
          <c:val>
            <c:numRef>
              <c:f>Sheet1!$I$6:$J$6</c:f>
              <c:numCache>
                <c:formatCode>0%</c:formatCode>
                <c:ptCount val="2"/>
                <c:pt idx="0">
                  <c:v>0.55000000000000004</c:v>
                </c:pt>
                <c:pt idx="1">
                  <c:v>4.3478260869565223E-2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3A4-465D-8D90-A08218D0D808}"/>
            </c:ext>
          </c:extLst>
        </c:ser>
        <c:ser>
          <c:idx val="3"/>
          <c:order val="3"/>
          <c:tx>
            <c:strRef>
              <c:f>Sheet1!$F$7</c:f>
              <c:strCache>
                <c:ptCount val="1"/>
                <c:pt idx="0">
                  <c:v>필요 기능 부족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dLbls>
            <c:dLbl>
              <c:idx val="1"/>
              <c:layout>
                <c:manualLayout>
                  <c:x val="0"/>
                  <c:y val="-0.11530398322851165"/>
                </c:manualLayout>
              </c:layout>
              <c:showVal val="1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3A4-465D-8D90-A08218D0D80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KoPub돋움체 Medium" panose="02020603020101020101" pitchFamily="18" charset="-127"/>
                    <a:cs typeface="+mn-cs"/>
                  </a:defRPr>
                </a:pPr>
                <a:endParaRPr lang="ko-KR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Sheet1!$I$3:$J$3</c:f>
              <c:strCache>
                <c:ptCount val="2"/>
                <c:pt idx="0">
                  <c:v>홈플러스</c:v>
                </c:pt>
                <c:pt idx="1">
                  <c:v>이마트</c:v>
                </c:pt>
              </c:strCache>
            </c:strRef>
          </c:cat>
          <c:val>
            <c:numRef>
              <c:f>Sheet1!$I$7:$J$7</c:f>
              <c:numCache>
                <c:formatCode>0%</c:formatCode>
                <c:ptCount val="2"/>
                <c:pt idx="0">
                  <c:v>0.15000000000000016</c:v>
                </c:pt>
                <c:pt idx="1">
                  <c:v>1.0869565217391327E-2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63A4-465D-8D90-A08218D0D808}"/>
            </c:ext>
          </c:extLst>
        </c:ser>
        <c:ser>
          <c:idx val="4"/>
          <c:order val="4"/>
          <c:tx>
            <c:strRef>
              <c:f>Sheet1!$F$8</c:f>
              <c:strCache>
                <c:ptCount val="1"/>
                <c:pt idx="0">
                  <c:v>서비스 품질(QC)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dLbls>
            <c:dLbl>
              <c:idx val="0"/>
              <c:layout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KoPub돋움체 Medium" panose="02020603020101020101" pitchFamily="18" charset="-127"/>
                        <a:cs typeface="+mn-cs"/>
                      </a:defRPr>
                    </a:pPr>
                    <a:fld id="{52E690A5-823F-4F88-8ED1-FCCFD480E92B}" type="VALUE">
                      <a:rPr lang="en-US" altLang="ko-KR" sz="1200">
                        <a:solidFill>
                          <a:schemeClr val="tx1"/>
                        </a:solidFill>
                      </a:rPr>
                      <a:pPr>
                        <a:defRPr sz="12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KoPub돋움체 Medium" panose="02020603020101020101" pitchFamily="18" charset="-127"/>
                          <a:cs typeface="+mn-cs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showVal val="1"/>
              <c:extLst xmlns:c16r2="http://schemas.microsoft.com/office/drawing/2015/06/chart"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63A4-465D-8D90-A08218D0D808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KoPub돋움체 Medium" panose="02020603020101020101" pitchFamily="18" charset="-127"/>
                      <a:cs typeface="+mn-cs"/>
                    </a:defRPr>
                  </a:pPr>
                  <a:endParaRPr lang="ko-KR"/>
                </a:p>
              </c:txPr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KoPub돋움체 Medium" panose="02020603020101020101" pitchFamily="18" charset="-127"/>
                    <a:cs typeface="+mn-cs"/>
                  </a:defRPr>
                </a:pPr>
                <a:endParaRPr lang="ko-KR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Sheet1!$I$3:$J$3</c:f>
              <c:strCache>
                <c:ptCount val="2"/>
                <c:pt idx="0">
                  <c:v>홈플러스</c:v>
                </c:pt>
                <c:pt idx="1">
                  <c:v>이마트</c:v>
                </c:pt>
              </c:strCache>
            </c:strRef>
          </c:cat>
          <c:val>
            <c:numRef>
              <c:f>Sheet1!$I$8:$J$8</c:f>
              <c:numCache>
                <c:formatCode>0%</c:formatCode>
                <c:ptCount val="2"/>
                <c:pt idx="0">
                  <c:v>2.5000000000000015E-2</c:v>
                </c:pt>
                <c:pt idx="1">
                  <c:v>0.16304347826086976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63A4-465D-8D90-A08218D0D808}"/>
            </c:ext>
          </c:extLst>
        </c:ser>
        <c:overlap val="100"/>
        <c:axId val="69053056"/>
        <c:axId val="68563328"/>
      </c:barChart>
      <c:catAx>
        <c:axId val="69053056"/>
        <c:scaling>
          <c:orientation val="minMax"/>
        </c:scaling>
        <c:axPos val="l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KoPub돋움체 Medium" panose="02020603020101020101" pitchFamily="18" charset="-127"/>
                <a:cs typeface="+mn-cs"/>
              </a:defRPr>
            </a:pPr>
            <a:endParaRPr lang="ko-KR"/>
          </a:p>
        </c:txPr>
        <c:crossAx val="68563328"/>
        <c:crosses val="autoZero"/>
        <c:auto val="1"/>
        <c:lblAlgn val="ctr"/>
        <c:lblOffset val="100"/>
      </c:catAx>
      <c:valAx>
        <c:axId val="68563328"/>
        <c:scaling>
          <c:orientation val="minMax"/>
        </c:scaling>
        <c:delete val="1"/>
        <c:axPos val="b"/>
        <c:numFmt formatCode="0%" sourceLinked="1"/>
        <c:majorTickMark val="none"/>
        <c:tickLblPos val="nextTo"/>
        <c:crossAx val="69053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KoPub돋움체 Medium" panose="02020603020101020101" pitchFamily="18" charset="-127"/>
                <a:cs typeface="+mn-cs"/>
              </a:defRPr>
            </a:pPr>
            <a:endParaRPr lang="ko-KR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KoPub돋움체 Medium" panose="02020603020101020101" pitchFamily="18" charset="-127"/>
                <a:cs typeface="+mn-cs"/>
              </a:defRPr>
            </a:pPr>
            <a:endParaRPr lang="ko-KR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KoPub돋움체 Medium" panose="02020603020101020101" pitchFamily="18" charset="-127"/>
                <a:cs typeface="+mn-cs"/>
              </a:defRPr>
            </a:pPr>
            <a:endParaRPr lang="ko-KR"/>
          </a:p>
        </c:txPr>
      </c:legendEntry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KoPub돋움체 Medium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 baseline="0">
          <a:ea typeface="KoPub돋움체 Medium" panose="02020603020101020101" pitchFamily="18" charset="-127"/>
        </a:defRPr>
      </a:pPr>
      <a:endParaRPr lang="ko-KR"/>
    </a:p>
  </c:txPr>
  <c:externalData r:id="rId1"/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E70C6-18FD-4D79-B73D-C643AC37D54F}" type="datetimeFigureOut">
              <a:rPr lang="ko-KR" altLang="en-US" smtClean="0"/>
              <a:pPr/>
              <a:t>16-06-05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CFC2-C426-4B94-9692-9EE66FD7AF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E70C6-18FD-4D79-B73D-C643AC37D54F}" type="datetimeFigureOut">
              <a:rPr lang="ko-KR" altLang="en-US" smtClean="0"/>
              <a:pPr/>
              <a:t>16-06-05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CFC2-C426-4B94-9692-9EE66FD7AF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E70C6-18FD-4D79-B73D-C643AC37D54F}" type="datetimeFigureOut">
              <a:rPr lang="ko-KR" altLang="en-US" smtClean="0"/>
              <a:pPr/>
              <a:t>16-06-05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CFC2-C426-4B94-9692-9EE66FD7AF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E70C6-18FD-4D79-B73D-C643AC37D54F}" type="datetimeFigureOut">
              <a:rPr lang="ko-KR" altLang="en-US" smtClean="0"/>
              <a:pPr/>
              <a:t>16-06-05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CFC2-C426-4B94-9692-9EE66FD7AF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E70C6-18FD-4D79-B73D-C643AC37D54F}" type="datetimeFigureOut">
              <a:rPr lang="ko-KR" altLang="en-US" smtClean="0"/>
              <a:pPr/>
              <a:t>16-06-05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CFC2-C426-4B94-9692-9EE66FD7AF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E70C6-18FD-4D79-B73D-C643AC37D54F}" type="datetimeFigureOut">
              <a:rPr lang="ko-KR" altLang="en-US" smtClean="0"/>
              <a:pPr/>
              <a:t>16-06-05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CFC2-C426-4B94-9692-9EE66FD7AF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E70C6-18FD-4D79-B73D-C643AC37D54F}" type="datetimeFigureOut">
              <a:rPr lang="ko-KR" altLang="en-US" smtClean="0"/>
              <a:pPr/>
              <a:t>16-06-05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CFC2-C426-4B94-9692-9EE66FD7AF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E70C6-18FD-4D79-B73D-C643AC37D54F}" type="datetimeFigureOut">
              <a:rPr lang="ko-KR" altLang="en-US" smtClean="0"/>
              <a:pPr/>
              <a:t>16-06-05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CFC2-C426-4B94-9692-9EE66FD7AF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E70C6-18FD-4D79-B73D-C643AC37D54F}" type="datetimeFigureOut">
              <a:rPr lang="ko-KR" altLang="en-US" smtClean="0"/>
              <a:pPr/>
              <a:t>16-06-05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CFC2-C426-4B94-9692-9EE66FD7AF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E70C6-18FD-4D79-B73D-C643AC37D54F}" type="datetimeFigureOut">
              <a:rPr lang="ko-KR" altLang="en-US" smtClean="0"/>
              <a:pPr/>
              <a:t>16-06-05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CFC2-C426-4B94-9692-9EE66FD7AF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E70C6-18FD-4D79-B73D-C643AC37D54F}" type="datetimeFigureOut">
              <a:rPr lang="ko-KR" altLang="en-US" smtClean="0"/>
              <a:pPr/>
              <a:t>16-06-05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CFC2-C426-4B94-9692-9EE66FD7AF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9E70C6-18FD-4D79-B73D-C643AC37D54F}" type="datetimeFigureOut">
              <a:rPr lang="ko-KR" altLang="en-US" smtClean="0"/>
              <a:pPr/>
              <a:t>16-06-05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0CCFC2-C426-4B94-9692-9EE66FD7AF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1111111111111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28926" y="2786058"/>
            <a:ext cx="285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Define: </a:t>
            </a:r>
            <a:r>
              <a:rPr lang="ko-KR" altLang="en-US" smtClean="0"/>
              <a:t>문제점 제기</a:t>
            </a:r>
            <a:endParaRPr lang="ko-KR" altLang="en-US"/>
          </a:p>
        </p:txBody>
      </p:sp>
      <p:pic>
        <p:nvPicPr>
          <p:cNvPr id="4" name="그림 3" descr="표지2 복사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유저 복사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00364" y="3071810"/>
            <a:ext cx="750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Discover: </a:t>
            </a:r>
            <a:r>
              <a:rPr lang="ko-KR" altLang="en-US" smtClean="0"/>
              <a:t>문제점 도출</a:t>
            </a:r>
            <a:endParaRPr lang="ko-KR" altLang="en-US"/>
          </a:p>
        </p:txBody>
      </p:sp>
      <p:pic>
        <p:nvPicPr>
          <p:cNvPr id="5" name="그림 4" descr="스토리보드 복사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그림 5" descr="스보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토리1 복사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그림 3" descr="스보11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428604"/>
            <a:ext cx="750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5. </a:t>
            </a:r>
            <a:r>
              <a:rPr lang="ko-KR" altLang="en-US" smtClean="0"/>
              <a:t>경쟁사 분석</a:t>
            </a:r>
            <a:endParaRPr lang="ko-KR" altLang="en-US"/>
          </a:p>
        </p:txBody>
      </p:sp>
      <p:pic>
        <p:nvPicPr>
          <p:cNvPr id="3" name="그림 2" descr="스토리2 복사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그림 3" descr="스보22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428604"/>
            <a:ext cx="750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5. </a:t>
            </a:r>
            <a:r>
              <a:rPr lang="ko-KR" altLang="en-US" smtClean="0"/>
              <a:t>경쟁사 분석</a:t>
            </a:r>
            <a:endParaRPr lang="ko-KR" altLang="en-US"/>
          </a:p>
        </p:txBody>
      </p:sp>
      <p:pic>
        <p:nvPicPr>
          <p:cNvPr id="3" name="그림 2" descr="스토리3 복사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그림 3" descr="스보33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428604"/>
            <a:ext cx="750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5. </a:t>
            </a:r>
            <a:r>
              <a:rPr lang="ko-KR" altLang="en-US" smtClean="0"/>
              <a:t>경쟁사 분석</a:t>
            </a:r>
            <a:endParaRPr lang="ko-KR" altLang="en-US"/>
          </a:p>
        </p:txBody>
      </p:sp>
      <p:pic>
        <p:nvPicPr>
          <p:cNvPr id="3" name="그림 2" descr="경쟁사 복사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28596" y="428604"/>
            <a:ext cx="4464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ln>
                  <a:solidFill>
                    <a:schemeClr val="tx1"/>
                  </a:solidFill>
                </a:ln>
                <a:latin typeface="-윤고딕310" pitchFamily="18" charset="-127"/>
                <a:ea typeface="-윤고딕310" pitchFamily="18" charset="-127"/>
              </a:rPr>
              <a:t>1) </a:t>
            </a:r>
            <a:r>
              <a:rPr lang="ko-KR" altLang="en-US" sz="2000" smtClean="0">
                <a:ln>
                  <a:solidFill>
                    <a:schemeClr val="tx1"/>
                  </a:solidFill>
                </a:ln>
                <a:latin typeface="-윤고딕310" pitchFamily="18" charset="-127"/>
                <a:ea typeface="-윤고딕310" pitchFamily="18" charset="-127"/>
              </a:rPr>
              <a:t>홈플러스 </a:t>
            </a:r>
            <a:r>
              <a:rPr lang="ko-KR" altLang="en-US" sz="2000" dirty="0" smtClean="0">
                <a:ln>
                  <a:solidFill>
                    <a:schemeClr val="tx1"/>
                  </a:solidFill>
                </a:ln>
                <a:latin typeface="-윤고딕310" pitchFamily="18" charset="-127"/>
                <a:ea typeface="-윤고딕310" pitchFamily="18" charset="-127"/>
              </a:rPr>
              <a:t>물건 주문까지의 </a:t>
            </a:r>
            <a:r>
              <a:rPr lang="en-US" altLang="ko-KR" sz="2000" dirty="0" smtClean="0">
                <a:ln>
                  <a:solidFill>
                    <a:schemeClr val="tx1"/>
                  </a:solidFill>
                </a:ln>
                <a:latin typeface="-윤고딕310" pitchFamily="18" charset="-127"/>
                <a:ea typeface="-윤고딕310" pitchFamily="18" charset="-127"/>
              </a:rPr>
              <a:t>Flow</a:t>
            </a:r>
          </a:p>
        </p:txBody>
      </p:sp>
      <p:grpSp>
        <p:nvGrpSpPr>
          <p:cNvPr id="4" name="그룹 56"/>
          <p:cNvGrpSpPr/>
          <p:nvPr/>
        </p:nvGrpSpPr>
        <p:grpSpPr>
          <a:xfrm>
            <a:off x="317147" y="1357298"/>
            <a:ext cx="8541133" cy="4786346"/>
            <a:chOff x="-782488" y="1667432"/>
            <a:chExt cx="11388178" cy="4786346"/>
          </a:xfrm>
          <a:solidFill>
            <a:srgbClr val="FCCCB6"/>
          </a:solidFill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82488" y="3171760"/>
              <a:ext cx="687532" cy="687532"/>
            </a:xfrm>
            <a:prstGeom prst="rect">
              <a:avLst/>
            </a:prstGeom>
            <a:grpFill/>
            <a:ln>
              <a:solidFill>
                <a:srgbClr val="FCCCB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pic>
        <p:grpSp>
          <p:nvGrpSpPr>
            <p:cNvPr id="5" name="그룹 26"/>
            <p:cNvGrpSpPr/>
            <p:nvPr/>
          </p:nvGrpSpPr>
          <p:grpSpPr>
            <a:xfrm>
              <a:off x="-94956" y="1667432"/>
              <a:ext cx="10700646" cy="4786346"/>
              <a:chOff x="-81101" y="1750562"/>
              <a:chExt cx="10700646" cy="4786346"/>
            </a:xfrm>
            <a:grpFill/>
          </p:grpSpPr>
          <p:grpSp>
            <p:nvGrpSpPr>
              <p:cNvPr id="6" name="그룹 28"/>
              <p:cNvGrpSpPr/>
              <p:nvPr/>
            </p:nvGrpSpPr>
            <p:grpSpPr>
              <a:xfrm>
                <a:off x="408605" y="2275858"/>
                <a:ext cx="10105064" cy="2348397"/>
                <a:chOff x="408605" y="2275858"/>
                <a:chExt cx="10105064" cy="2348397"/>
              </a:xfrm>
              <a:grpFill/>
            </p:grpSpPr>
            <p:sp>
              <p:nvSpPr>
                <p:cNvPr id="47" name="모서리가 둥근 직사각형 46"/>
                <p:cNvSpPr/>
                <p:nvPr/>
              </p:nvSpPr>
              <p:spPr>
                <a:xfrm>
                  <a:off x="1553991" y="3274656"/>
                  <a:ext cx="648000" cy="648000"/>
                </a:xfrm>
                <a:prstGeom prst="roundRect">
                  <a:avLst/>
                </a:prstGeom>
                <a:grpFill/>
                <a:ln>
                  <a:solidFill>
                    <a:srgbClr val="FAB19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00" dirty="0" smtClean="0">
                      <a:solidFill>
                        <a:sysClr val="windowText" lastClr="000000"/>
                      </a:solidFill>
                      <a:latin typeface="-윤고딕310" pitchFamily="18" charset="-127"/>
                      <a:ea typeface="-윤고딕310" pitchFamily="18" charset="-127"/>
                    </a:rPr>
                    <a:t>마트</a:t>
                  </a:r>
                  <a:endParaRPr lang="en-US" altLang="ko-KR" sz="1100" dirty="0" smtClean="0">
                    <a:solidFill>
                      <a:sysClr val="windowText" lastClr="000000"/>
                    </a:solidFill>
                    <a:latin typeface="-윤고딕310" pitchFamily="18" charset="-127"/>
                    <a:ea typeface="-윤고딕310" pitchFamily="18" charset="-127"/>
                  </a:endParaRPr>
                </a:p>
                <a:p>
                  <a:pPr algn="ctr"/>
                  <a:r>
                    <a:rPr lang="ko-KR" altLang="en-US" sz="1100" dirty="0" smtClean="0">
                      <a:solidFill>
                        <a:sysClr val="windowText" lastClr="000000"/>
                      </a:solidFill>
                      <a:latin typeface="-윤고딕310" pitchFamily="18" charset="-127"/>
                      <a:ea typeface="-윤고딕310" pitchFamily="18" charset="-127"/>
                    </a:rPr>
                    <a:t>메인</a:t>
                  </a:r>
                  <a:endParaRPr lang="en-US" altLang="ko-KR" sz="1100" dirty="0" smtClean="0">
                    <a:solidFill>
                      <a:sysClr val="windowText" lastClr="000000"/>
                    </a:solidFill>
                    <a:latin typeface="-윤고딕310" pitchFamily="18" charset="-127"/>
                    <a:ea typeface="-윤고딕310" pitchFamily="18" charset="-127"/>
                  </a:endParaRPr>
                </a:p>
              </p:txBody>
            </p:sp>
            <p:sp>
              <p:nvSpPr>
                <p:cNvPr id="48" name="모서리가 둥근 직사각형 47"/>
                <p:cNvSpPr/>
                <p:nvPr/>
              </p:nvSpPr>
              <p:spPr>
                <a:xfrm>
                  <a:off x="2743976" y="3274657"/>
                  <a:ext cx="648000" cy="648000"/>
                </a:xfrm>
                <a:prstGeom prst="roundRect">
                  <a:avLst/>
                </a:prstGeom>
                <a:grpFill/>
                <a:ln>
                  <a:solidFill>
                    <a:srgbClr val="FAB19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00" dirty="0" smtClean="0">
                      <a:solidFill>
                        <a:sysClr val="windowText" lastClr="000000"/>
                      </a:solidFill>
                      <a:latin typeface="-윤고딕310" pitchFamily="18" charset="-127"/>
                      <a:ea typeface="-윤고딕310" pitchFamily="18" charset="-127"/>
                    </a:rPr>
                    <a:t>검색</a:t>
                  </a:r>
                  <a:endParaRPr lang="en-US" altLang="ko-KR" sz="1100" dirty="0" smtClean="0">
                    <a:solidFill>
                      <a:sysClr val="windowText" lastClr="000000"/>
                    </a:solidFill>
                    <a:latin typeface="-윤고딕310" pitchFamily="18" charset="-127"/>
                    <a:ea typeface="-윤고딕310" pitchFamily="18" charset="-127"/>
                  </a:endParaRPr>
                </a:p>
              </p:txBody>
            </p:sp>
            <p:sp>
              <p:nvSpPr>
                <p:cNvPr id="49" name="모서리가 둥근 직사각형 48"/>
                <p:cNvSpPr/>
                <p:nvPr/>
              </p:nvSpPr>
              <p:spPr>
                <a:xfrm>
                  <a:off x="3933961" y="3274657"/>
                  <a:ext cx="648000" cy="648000"/>
                </a:xfrm>
                <a:prstGeom prst="roundRect">
                  <a:avLst/>
                </a:prstGeom>
                <a:grpFill/>
                <a:ln>
                  <a:solidFill>
                    <a:srgbClr val="FAB19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00" smtClean="0">
                      <a:solidFill>
                        <a:sysClr val="windowText" lastClr="000000"/>
                      </a:solidFill>
                      <a:latin typeface="-윤고딕310" pitchFamily="18" charset="-127"/>
                      <a:ea typeface="-윤고딕310" pitchFamily="18" charset="-127"/>
                    </a:rPr>
                    <a:t>결과</a:t>
                  </a:r>
                  <a:endParaRPr lang="en-US" altLang="ko-KR" sz="1100" dirty="0" smtClean="0">
                    <a:solidFill>
                      <a:sysClr val="windowText" lastClr="000000"/>
                    </a:solidFill>
                    <a:latin typeface="-윤고딕310" pitchFamily="18" charset="-127"/>
                    <a:ea typeface="-윤고딕310" pitchFamily="18" charset="-127"/>
                  </a:endParaRPr>
                </a:p>
              </p:txBody>
            </p:sp>
            <p:sp>
              <p:nvSpPr>
                <p:cNvPr id="50" name="모서리가 둥근 직사각형 49"/>
                <p:cNvSpPr/>
                <p:nvPr/>
              </p:nvSpPr>
              <p:spPr>
                <a:xfrm>
                  <a:off x="6313931" y="3274656"/>
                  <a:ext cx="648000" cy="648000"/>
                </a:xfrm>
                <a:prstGeom prst="roundRect">
                  <a:avLst/>
                </a:prstGeom>
                <a:grpFill/>
                <a:ln>
                  <a:solidFill>
                    <a:srgbClr val="FAB19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00" dirty="0" err="1" smtClean="0">
                      <a:solidFill>
                        <a:sysClr val="windowText" lastClr="000000"/>
                      </a:solidFill>
                      <a:latin typeface="-윤고딕310" pitchFamily="18" charset="-127"/>
                      <a:ea typeface="-윤고딕310" pitchFamily="18" charset="-127"/>
                    </a:rPr>
                    <a:t>장바</a:t>
                  </a:r>
                  <a:endParaRPr lang="en-US" altLang="ko-KR" sz="1100" dirty="0" smtClean="0">
                    <a:solidFill>
                      <a:sysClr val="windowText" lastClr="000000"/>
                    </a:solidFill>
                    <a:latin typeface="-윤고딕310" pitchFamily="18" charset="-127"/>
                    <a:ea typeface="-윤고딕310" pitchFamily="18" charset="-127"/>
                  </a:endParaRPr>
                </a:p>
                <a:p>
                  <a:pPr algn="ctr"/>
                  <a:r>
                    <a:rPr lang="ko-KR" altLang="en-US" sz="1100" dirty="0" smtClean="0">
                      <a:solidFill>
                        <a:sysClr val="windowText" lastClr="000000"/>
                      </a:solidFill>
                      <a:latin typeface="-윤고딕310" pitchFamily="18" charset="-127"/>
                      <a:ea typeface="-윤고딕310" pitchFamily="18" charset="-127"/>
                    </a:rPr>
                    <a:t>구니</a:t>
                  </a:r>
                  <a:endParaRPr lang="en-US" altLang="ko-KR" sz="1100" dirty="0" smtClean="0">
                    <a:solidFill>
                      <a:sysClr val="windowText" lastClr="000000"/>
                    </a:solidFill>
                    <a:latin typeface="-윤고딕310" pitchFamily="18" charset="-127"/>
                    <a:ea typeface="-윤고딕310" pitchFamily="18" charset="-127"/>
                  </a:endParaRPr>
                </a:p>
              </p:txBody>
            </p:sp>
            <p:sp>
              <p:nvSpPr>
                <p:cNvPr id="51" name="모서리가 둥근 직사각형 50"/>
                <p:cNvSpPr/>
                <p:nvPr/>
              </p:nvSpPr>
              <p:spPr>
                <a:xfrm>
                  <a:off x="5123946" y="3976255"/>
                  <a:ext cx="648000" cy="648000"/>
                </a:xfrm>
                <a:prstGeom prst="roundRect">
                  <a:avLst/>
                </a:prstGeom>
                <a:grpFill/>
                <a:ln>
                  <a:solidFill>
                    <a:srgbClr val="FAB19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00" smtClean="0">
                      <a:solidFill>
                        <a:sysClr val="windowText" lastClr="000000"/>
                      </a:solidFill>
                      <a:latin typeface="-윤고딕310" pitchFamily="18" charset="-127"/>
                      <a:ea typeface="-윤고딕310" pitchFamily="18" charset="-127"/>
                    </a:rPr>
                    <a:t>상세</a:t>
                  </a:r>
                  <a:endParaRPr lang="en-US" altLang="ko-KR" sz="1100" smtClean="0">
                    <a:solidFill>
                      <a:sysClr val="windowText" lastClr="000000"/>
                    </a:solidFill>
                    <a:latin typeface="-윤고딕310" pitchFamily="18" charset="-127"/>
                    <a:ea typeface="-윤고딕310" pitchFamily="18" charset="-127"/>
                  </a:endParaRPr>
                </a:p>
              </p:txBody>
            </p:sp>
            <p:sp>
              <p:nvSpPr>
                <p:cNvPr id="53" name="모서리가 둥근 직사각형 52"/>
                <p:cNvSpPr/>
                <p:nvPr/>
              </p:nvSpPr>
              <p:spPr>
                <a:xfrm>
                  <a:off x="7488517" y="3274656"/>
                  <a:ext cx="648000" cy="648000"/>
                </a:xfrm>
                <a:prstGeom prst="roundRect">
                  <a:avLst/>
                </a:prstGeom>
                <a:grpFill/>
                <a:ln>
                  <a:solidFill>
                    <a:srgbClr val="FAB19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00" smtClean="0">
                      <a:solidFill>
                        <a:sysClr val="windowText" lastClr="000000"/>
                      </a:solidFill>
                      <a:latin typeface="-윤고딕310" pitchFamily="18" charset="-127"/>
                      <a:ea typeface="-윤고딕310" pitchFamily="18" charset="-127"/>
                    </a:rPr>
                    <a:t>주문</a:t>
                  </a:r>
                  <a:endParaRPr lang="en-US" altLang="ko-KR" sz="1100" dirty="0" smtClean="0">
                    <a:solidFill>
                      <a:sysClr val="windowText" lastClr="000000"/>
                    </a:solidFill>
                    <a:latin typeface="-윤고딕310" pitchFamily="18" charset="-127"/>
                    <a:ea typeface="-윤고딕310" pitchFamily="18" charset="-127"/>
                  </a:endParaRPr>
                </a:p>
              </p:txBody>
            </p:sp>
            <p:sp>
              <p:nvSpPr>
                <p:cNvPr id="54" name="모서리가 둥근 직사각형 53"/>
                <p:cNvSpPr/>
                <p:nvPr/>
              </p:nvSpPr>
              <p:spPr>
                <a:xfrm>
                  <a:off x="8677093" y="3274656"/>
                  <a:ext cx="648000" cy="648000"/>
                </a:xfrm>
                <a:prstGeom prst="roundRect">
                  <a:avLst/>
                </a:prstGeom>
                <a:grpFill/>
                <a:ln>
                  <a:solidFill>
                    <a:srgbClr val="FAB19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00" dirty="0" smtClean="0">
                      <a:solidFill>
                        <a:sysClr val="windowText" lastClr="000000"/>
                      </a:solidFill>
                      <a:latin typeface="-윤고딕310" pitchFamily="18" charset="-127"/>
                      <a:ea typeface="-윤고딕310" pitchFamily="18" charset="-127"/>
                    </a:rPr>
                    <a:t>결제</a:t>
                  </a:r>
                  <a:endParaRPr lang="en-US" altLang="ko-KR" sz="1100" dirty="0" smtClean="0">
                    <a:solidFill>
                      <a:sysClr val="windowText" lastClr="000000"/>
                    </a:solidFill>
                    <a:latin typeface="-윤고딕310" pitchFamily="18" charset="-127"/>
                    <a:ea typeface="-윤고딕310" pitchFamily="18" charset="-127"/>
                  </a:endParaRPr>
                </a:p>
              </p:txBody>
            </p:sp>
            <p:sp>
              <p:nvSpPr>
                <p:cNvPr id="55" name="모서리가 둥근 직사각형 54"/>
                <p:cNvSpPr/>
                <p:nvPr/>
              </p:nvSpPr>
              <p:spPr>
                <a:xfrm>
                  <a:off x="9865669" y="3274656"/>
                  <a:ext cx="648000" cy="648000"/>
                </a:xfrm>
                <a:prstGeom prst="roundRect">
                  <a:avLst/>
                </a:prstGeom>
                <a:grpFill/>
                <a:ln>
                  <a:solidFill>
                    <a:srgbClr val="FAB19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00" smtClean="0">
                      <a:solidFill>
                        <a:sysClr val="windowText" lastClr="000000"/>
                      </a:solidFill>
                      <a:latin typeface="-윤고딕310" pitchFamily="18" charset="-127"/>
                      <a:ea typeface="-윤고딕310" pitchFamily="18" charset="-127"/>
                    </a:rPr>
                    <a:t>완료</a:t>
                  </a:r>
                  <a:endParaRPr lang="en-US" altLang="ko-KR" sz="1100" dirty="0" smtClean="0">
                    <a:solidFill>
                      <a:sysClr val="windowText" lastClr="000000"/>
                    </a:solidFill>
                    <a:latin typeface="-윤고딕310" pitchFamily="18" charset="-127"/>
                    <a:ea typeface="-윤고딕310" pitchFamily="18" charset="-127"/>
                  </a:endParaRPr>
                </a:p>
              </p:txBody>
            </p:sp>
            <p:sp>
              <p:nvSpPr>
                <p:cNvPr id="56" name="모서리가 둥근 직사각형 55"/>
                <p:cNvSpPr/>
                <p:nvPr/>
              </p:nvSpPr>
              <p:spPr>
                <a:xfrm>
                  <a:off x="1553991" y="2275858"/>
                  <a:ext cx="648000" cy="648000"/>
                </a:xfrm>
                <a:prstGeom prst="roundRect">
                  <a:avLst/>
                </a:prstGeom>
                <a:grpFill/>
                <a:ln>
                  <a:solidFill>
                    <a:srgbClr val="FAB19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00" dirty="0" smtClean="0">
                      <a:solidFill>
                        <a:sysClr val="windowText" lastClr="000000"/>
                      </a:solidFill>
                      <a:latin typeface="-윤고딕310" pitchFamily="18" charset="-127"/>
                      <a:ea typeface="-윤고딕310" pitchFamily="18" charset="-127"/>
                    </a:rPr>
                    <a:t>로그인</a:t>
                  </a:r>
                  <a:endParaRPr lang="en-US" altLang="ko-KR" sz="1100" dirty="0" smtClean="0">
                    <a:solidFill>
                      <a:sysClr val="windowText" lastClr="000000"/>
                    </a:solidFill>
                    <a:latin typeface="-윤고딕310" pitchFamily="18" charset="-127"/>
                    <a:ea typeface="-윤고딕310" pitchFamily="18" charset="-127"/>
                  </a:endParaRPr>
                </a:p>
              </p:txBody>
            </p:sp>
            <p:sp>
              <p:nvSpPr>
                <p:cNvPr id="58" name="모서리가 둥근 직사각형 57"/>
                <p:cNvSpPr/>
                <p:nvPr/>
              </p:nvSpPr>
              <p:spPr>
                <a:xfrm>
                  <a:off x="408605" y="3274656"/>
                  <a:ext cx="648000" cy="648000"/>
                </a:xfrm>
                <a:prstGeom prst="roundRect">
                  <a:avLst/>
                </a:prstGeom>
                <a:grpFill/>
                <a:ln>
                  <a:solidFill>
                    <a:srgbClr val="FAB19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00" dirty="0" smtClean="0">
                      <a:solidFill>
                        <a:sysClr val="windowText" lastClr="000000"/>
                      </a:solidFill>
                      <a:latin typeface="-윤고딕310" pitchFamily="18" charset="-127"/>
                      <a:ea typeface="-윤고딕310" pitchFamily="18" charset="-127"/>
                    </a:rPr>
                    <a:t>앱</a:t>
                  </a:r>
                  <a:endParaRPr lang="en-US" altLang="ko-KR" sz="1100" dirty="0" smtClean="0">
                    <a:solidFill>
                      <a:sysClr val="windowText" lastClr="000000"/>
                    </a:solidFill>
                    <a:latin typeface="-윤고딕310" pitchFamily="18" charset="-127"/>
                    <a:ea typeface="-윤고딕310" pitchFamily="18" charset="-127"/>
                  </a:endParaRPr>
                </a:p>
                <a:p>
                  <a:pPr algn="ctr"/>
                  <a:r>
                    <a:rPr lang="ko-KR" altLang="en-US" sz="1100" dirty="0" smtClean="0">
                      <a:solidFill>
                        <a:sysClr val="windowText" lastClr="000000"/>
                      </a:solidFill>
                      <a:latin typeface="-윤고딕310" pitchFamily="18" charset="-127"/>
                      <a:ea typeface="-윤고딕310" pitchFamily="18" charset="-127"/>
                    </a:rPr>
                    <a:t>메인</a:t>
                  </a:r>
                  <a:endParaRPr lang="en-US" altLang="ko-KR" sz="1100" dirty="0" smtClean="0">
                    <a:solidFill>
                      <a:sysClr val="windowText" lastClr="000000"/>
                    </a:solidFill>
                    <a:latin typeface="-윤고딕310" pitchFamily="18" charset="-127"/>
                    <a:ea typeface="-윤고딕310" pitchFamily="18" charset="-127"/>
                  </a:endParaRPr>
                </a:p>
              </p:txBody>
            </p:sp>
          </p:grpSp>
          <p:sp>
            <p:nvSpPr>
              <p:cNvPr id="30" name="직사각형 29"/>
              <p:cNvSpPr/>
              <p:nvPr/>
            </p:nvSpPr>
            <p:spPr>
              <a:xfrm>
                <a:off x="3475746" y="4036578"/>
                <a:ext cx="1619260" cy="12144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solidFill>
                      <a:sysClr val="windowText" lastClr="000000"/>
                    </a:solidFill>
                    <a:latin typeface="-윤고딕310" pitchFamily="18" charset="-127"/>
                    <a:ea typeface="-윤고딕310" pitchFamily="18" charset="-127"/>
                  </a:rPr>
                  <a:t>마트 검색</a:t>
                </a:r>
                <a:endParaRPr lang="en-US" altLang="ko-KR" sz="12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endParaRPr>
              </a:p>
              <a:p>
                <a:pPr algn="ctr"/>
                <a:r>
                  <a:rPr lang="ko-KR" altLang="en-US" sz="1200" dirty="0" smtClean="0">
                    <a:solidFill>
                      <a:sysClr val="windowText" lastClr="000000"/>
                    </a:solidFill>
                    <a:latin typeface="-윤고딕310" pitchFamily="18" charset="-127"/>
                    <a:ea typeface="-윤고딕310" pitchFamily="18" charset="-127"/>
                  </a:rPr>
                  <a:t>몰 검색</a:t>
                </a:r>
                <a:endParaRPr lang="en-US" altLang="ko-KR" sz="12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endParaRPr>
              </a:p>
              <a:p>
                <a:pPr algn="ctr"/>
                <a:endParaRPr lang="en-US" altLang="ko-KR" sz="1200" dirty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endParaRPr>
              </a:p>
              <a:p>
                <a:pPr algn="ctr"/>
                <a:r>
                  <a:rPr lang="ko-KR" altLang="en-US" sz="1200" smtClean="0">
                    <a:solidFill>
                      <a:sysClr val="windowText" lastClr="000000"/>
                    </a:solidFill>
                    <a:latin typeface="-윤고딕310" pitchFamily="18" charset="-127"/>
                    <a:ea typeface="-윤고딕310" pitchFamily="18" charset="-127"/>
                  </a:rPr>
                  <a:t>과일 </a:t>
                </a:r>
                <a:endParaRPr lang="en-US" altLang="ko-KR" sz="120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endParaRPr>
              </a:p>
              <a:p>
                <a:pPr algn="ctr"/>
                <a:r>
                  <a:rPr lang="ko-KR" altLang="en-US" sz="1200" smtClean="0">
                    <a:solidFill>
                      <a:sysClr val="windowText" lastClr="000000"/>
                    </a:solidFill>
                    <a:latin typeface="-윤고딕310" pitchFamily="18" charset="-127"/>
                    <a:ea typeface="-윤고딕310" pitchFamily="18" charset="-127"/>
                  </a:rPr>
                  <a:t>크기 </a:t>
                </a:r>
                <a:endParaRPr lang="en-US" altLang="ko-KR" sz="120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endParaRPr>
              </a:p>
              <a:p>
                <a:pPr algn="ctr"/>
                <a:r>
                  <a:rPr lang="ko-KR" altLang="en-US" sz="1200" smtClean="0">
                    <a:solidFill>
                      <a:sysClr val="windowText" lastClr="000000"/>
                    </a:solidFill>
                    <a:latin typeface="-윤고딕310" pitchFamily="18" charset="-127"/>
                    <a:ea typeface="-윤고딕310" pitchFamily="18" charset="-127"/>
                  </a:rPr>
                  <a:t>분류</a:t>
                </a:r>
                <a:endParaRPr lang="en-US" altLang="ko-KR" sz="12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endParaRPr>
              </a:p>
            </p:txBody>
          </p:sp>
          <p:cxnSp>
            <p:nvCxnSpPr>
              <p:cNvPr id="31" name="직선 화살표 연결선 30"/>
              <p:cNvCxnSpPr>
                <a:stCxn id="58" idx="3"/>
                <a:endCxn id="47" idx="1"/>
              </p:cNvCxnSpPr>
              <p:nvPr/>
            </p:nvCxnSpPr>
            <p:spPr>
              <a:xfrm>
                <a:off x="1056605" y="3598656"/>
                <a:ext cx="497386" cy="0"/>
              </a:xfrm>
              <a:prstGeom prst="straightConnector1">
                <a:avLst/>
              </a:prstGeom>
              <a:grpFill/>
              <a:ln w="38100">
                <a:solidFill>
                  <a:srgbClr val="F64032"/>
                </a:solidFill>
                <a:tailEnd type="triangle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32" name="직선 화살표 연결선 31"/>
              <p:cNvCxnSpPr>
                <a:stCxn id="47" idx="3"/>
                <a:endCxn id="48" idx="1"/>
              </p:cNvCxnSpPr>
              <p:nvPr/>
            </p:nvCxnSpPr>
            <p:spPr>
              <a:xfrm>
                <a:off x="2201991" y="3598656"/>
                <a:ext cx="541985" cy="1"/>
              </a:xfrm>
              <a:prstGeom prst="straightConnector1">
                <a:avLst/>
              </a:prstGeom>
              <a:grpFill/>
              <a:ln w="38100">
                <a:solidFill>
                  <a:srgbClr val="F64032"/>
                </a:solidFill>
                <a:tailEnd type="triangle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33" name="직선 화살표 연결선 32"/>
              <p:cNvCxnSpPr>
                <a:stCxn id="48" idx="3"/>
                <a:endCxn id="49" idx="1"/>
              </p:cNvCxnSpPr>
              <p:nvPr/>
            </p:nvCxnSpPr>
            <p:spPr>
              <a:xfrm>
                <a:off x="3391976" y="3598657"/>
                <a:ext cx="541985" cy="0"/>
              </a:xfrm>
              <a:prstGeom prst="straightConnector1">
                <a:avLst/>
              </a:prstGeom>
              <a:grpFill/>
              <a:ln w="38100">
                <a:solidFill>
                  <a:srgbClr val="F64032"/>
                </a:solidFill>
                <a:tailEnd type="triangle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34" name="직선 화살표 연결선 33"/>
              <p:cNvCxnSpPr>
                <a:stCxn id="49" idx="3"/>
                <a:endCxn id="50" idx="1"/>
              </p:cNvCxnSpPr>
              <p:nvPr/>
            </p:nvCxnSpPr>
            <p:spPr>
              <a:xfrm flipV="1">
                <a:off x="4581961" y="3598656"/>
                <a:ext cx="1731970" cy="1"/>
              </a:xfrm>
              <a:prstGeom prst="straightConnector1">
                <a:avLst/>
              </a:prstGeom>
              <a:grpFill/>
              <a:ln w="38100">
                <a:solidFill>
                  <a:srgbClr val="F64032"/>
                </a:solidFill>
                <a:tailEnd type="triangle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35" name="직선 화살표 연결선 34"/>
              <p:cNvCxnSpPr>
                <a:stCxn id="49" idx="3"/>
                <a:endCxn id="51" idx="1"/>
              </p:cNvCxnSpPr>
              <p:nvPr/>
            </p:nvCxnSpPr>
            <p:spPr>
              <a:xfrm>
                <a:off x="4581961" y="3598657"/>
                <a:ext cx="541985" cy="701598"/>
              </a:xfrm>
              <a:prstGeom prst="straightConnector1">
                <a:avLst/>
              </a:prstGeom>
              <a:grpFill/>
              <a:ln w="38100">
                <a:solidFill>
                  <a:srgbClr val="FB845F"/>
                </a:solidFill>
                <a:prstDash val="sysDash"/>
                <a:tailEnd type="triangle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36" name="직선 화살표 연결선 35"/>
              <p:cNvCxnSpPr>
                <a:stCxn id="51" idx="3"/>
                <a:endCxn id="50" idx="1"/>
              </p:cNvCxnSpPr>
              <p:nvPr/>
            </p:nvCxnSpPr>
            <p:spPr>
              <a:xfrm flipV="1">
                <a:off x="5771946" y="3598656"/>
                <a:ext cx="541985" cy="701599"/>
              </a:xfrm>
              <a:prstGeom prst="straightConnector1">
                <a:avLst/>
              </a:prstGeom>
              <a:grpFill/>
              <a:ln w="38100">
                <a:solidFill>
                  <a:srgbClr val="FB845F"/>
                </a:solidFill>
                <a:prstDash val="sysDash"/>
                <a:tailEnd type="triangle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37" name="꺾인 연결선 36"/>
              <p:cNvCxnSpPr>
                <a:stCxn id="51" idx="3"/>
                <a:endCxn id="53" idx="2"/>
              </p:cNvCxnSpPr>
              <p:nvPr/>
            </p:nvCxnSpPr>
            <p:spPr>
              <a:xfrm flipV="1">
                <a:off x="5771946" y="3922656"/>
                <a:ext cx="2040571" cy="377599"/>
              </a:xfrm>
              <a:prstGeom prst="bentConnector2">
                <a:avLst/>
              </a:prstGeom>
              <a:grpFill/>
              <a:ln w="38100">
                <a:solidFill>
                  <a:srgbClr val="FB845F"/>
                </a:solidFill>
                <a:prstDash val="sysDash"/>
                <a:tailEnd type="triangle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38" name="직선 화살표 연결선 37"/>
              <p:cNvCxnSpPr>
                <a:stCxn id="50" idx="3"/>
                <a:endCxn id="53" idx="1"/>
              </p:cNvCxnSpPr>
              <p:nvPr/>
            </p:nvCxnSpPr>
            <p:spPr>
              <a:xfrm>
                <a:off x="6961931" y="3598656"/>
                <a:ext cx="526586" cy="0"/>
              </a:xfrm>
              <a:prstGeom prst="straightConnector1">
                <a:avLst/>
              </a:prstGeom>
              <a:grpFill/>
              <a:ln w="38100">
                <a:solidFill>
                  <a:srgbClr val="F64032"/>
                </a:solidFill>
                <a:tailEnd type="triangle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40" name="직선 화살표 연결선 39"/>
              <p:cNvCxnSpPr>
                <a:stCxn id="53" idx="3"/>
                <a:endCxn id="54" idx="1"/>
              </p:cNvCxnSpPr>
              <p:nvPr/>
            </p:nvCxnSpPr>
            <p:spPr>
              <a:xfrm>
                <a:off x="8136517" y="3598656"/>
                <a:ext cx="540576" cy="0"/>
              </a:xfrm>
              <a:prstGeom prst="straightConnector1">
                <a:avLst/>
              </a:prstGeom>
              <a:grpFill/>
              <a:ln w="38100">
                <a:solidFill>
                  <a:srgbClr val="F64032"/>
                </a:solidFill>
                <a:tailEnd type="triangle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41" name="직선 화살표 연결선 40"/>
              <p:cNvCxnSpPr>
                <a:stCxn id="54" idx="3"/>
                <a:endCxn id="55" idx="1"/>
              </p:cNvCxnSpPr>
              <p:nvPr/>
            </p:nvCxnSpPr>
            <p:spPr>
              <a:xfrm>
                <a:off x="9325093" y="3598656"/>
                <a:ext cx="540576" cy="0"/>
              </a:xfrm>
              <a:prstGeom prst="straightConnector1">
                <a:avLst/>
              </a:prstGeom>
              <a:grpFill/>
              <a:ln w="38100">
                <a:solidFill>
                  <a:srgbClr val="F64032"/>
                </a:solidFill>
                <a:tailEnd type="triangle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42" name="직선 연결선 41"/>
              <p:cNvCxnSpPr>
                <a:stCxn id="56" idx="2"/>
                <a:endCxn id="47" idx="0"/>
              </p:cNvCxnSpPr>
              <p:nvPr/>
            </p:nvCxnSpPr>
            <p:spPr>
              <a:xfrm>
                <a:off x="1877991" y="2923858"/>
                <a:ext cx="0" cy="350798"/>
              </a:xfrm>
              <a:prstGeom prst="line">
                <a:avLst/>
              </a:prstGeom>
              <a:grpFill/>
              <a:ln w="28575">
                <a:solidFill>
                  <a:srgbClr val="F64032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sp>
            <p:nvSpPr>
              <p:cNvPr id="43" name="직사각형 42"/>
              <p:cNvSpPr/>
              <p:nvPr/>
            </p:nvSpPr>
            <p:spPr>
              <a:xfrm>
                <a:off x="4333000" y="4694254"/>
                <a:ext cx="2286016" cy="18426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solidFill>
                      <a:sysClr val="windowText" lastClr="000000"/>
                    </a:solidFill>
                    <a:latin typeface="-윤고딕310" pitchFamily="18" charset="-127"/>
                    <a:ea typeface="-윤고딕310" pitchFamily="18" charset="-127"/>
                  </a:rPr>
                  <a:t>가격 정보</a:t>
                </a:r>
                <a:endParaRPr lang="en-US" altLang="ko-KR" sz="12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endParaRPr>
              </a:p>
              <a:p>
                <a:pPr algn="ctr"/>
                <a:r>
                  <a:rPr lang="ko-KR" altLang="en-US" sz="1200" dirty="0" smtClean="0">
                    <a:solidFill>
                      <a:sysClr val="windowText" lastClr="000000"/>
                    </a:solidFill>
                    <a:latin typeface="-윤고딕310" pitchFamily="18" charset="-127"/>
                    <a:ea typeface="-윤고딕310" pitchFamily="18" charset="-127"/>
                  </a:rPr>
                  <a:t>행사 정보</a:t>
                </a:r>
                <a:endParaRPr lang="en-US" altLang="ko-KR" sz="12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endParaRPr>
              </a:p>
              <a:p>
                <a:pPr algn="ctr"/>
                <a:endParaRPr lang="en-US" altLang="ko-KR" sz="1200" dirty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endParaRPr>
              </a:p>
              <a:p>
                <a:pPr algn="ctr"/>
                <a:r>
                  <a:rPr lang="ko-KR" altLang="en-US" sz="1200" dirty="0" smtClean="0">
                    <a:solidFill>
                      <a:sysClr val="windowText" lastClr="000000"/>
                    </a:solidFill>
                    <a:latin typeface="-윤고딕310" pitchFamily="18" charset="-127"/>
                    <a:ea typeface="-윤고딕310" pitchFamily="18" charset="-127"/>
                  </a:rPr>
                  <a:t>상품 상세</a:t>
                </a:r>
                <a:endParaRPr lang="en-US" altLang="ko-KR" sz="12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endParaRPr>
              </a:p>
              <a:p>
                <a:pPr algn="ctr"/>
                <a:r>
                  <a:rPr lang="en-US" altLang="ko-KR" sz="1200" dirty="0" smtClean="0">
                    <a:solidFill>
                      <a:sysClr val="windowText" lastClr="000000"/>
                    </a:solidFill>
                    <a:latin typeface="-윤고딕310" pitchFamily="18" charset="-127"/>
                    <a:ea typeface="-윤고딕310" pitchFamily="18" charset="-127"/>
                  </a:rPr>
                  <a:t>(</a:t>
                </a:r>
                <a:r>
                  <a:rPr lang="ko-KR" altLang="en-US" sz="1200" dirty="0" smtClean="0">
                    <a:solidFill>
                      <a:sysClr val="windowText" lastClr="000000"/>
                    </a:solidFill>
                    <a:latin typeface="-윤고딕310" pitchFamily="18" charset="-127"/>
                    <a:ea typeface="-윤고딕310" pitchFamily="18" charset="-127"/>
                  </a:rPr>
                  <a:t>원산지</a:t>
                </a:r>
                <a:r>
                  <a:rPr lang="en-US" altLang="ko-KR" sz="1200" dirty="0" smtClean="0">
                    <a:solidFill>
                      <a:sysClr val="windowText" lastClr="000000"/>
                    </a:solidFill>
                    <a:latin typeface="-윤고딕310" pitchFamily="18" charset="-127"/>
                    <a:ea typeface="-윤고딕310" pitchFamily="18" charset="-127"/>
                  </a:rPr>
                  <a:t>, </a:t>
                </a:r>
              </a:p>
              <a:p>
                <a:pPr algn="ctr"/>
                <a:r>
                  <a:rPr lang="ko-KR" altLang="en-US" sz="1200" dirty="0" smtClean="0">
                    <a:solidFill>
                      <a:sysClr val="windowText" lastClr="000000"/>
                    </a:solidFill>
                    <a:latin typeface="-윤고딕310" pitchFamily="18" charset="-127"/>
                    <a:ea typeface="-윤고딕310" pitchFamily="18" charset="-127"/>
                  </a:rPr>
                  <a:t>제조자</a:t>
                </a:r>
                <a:r>
                  <a:rPr lang="en-US" altLang="ko-KR" sz="1200" dirty="0" smtClean="0">
                    <a:solidFill>
                      <a:sysClr val="windowText" lastClr="000000"/>
                    </a:solidFill>
                    <a:latin typeface="-윤고딕310" pitchFamily="18" charset="-127"/>
                    <a:ea typeface="-윤고딕310" pitchFamily="18" charset="-127"/>
                  </a:rPr>
                  <a:t>)</a:t>
                </a:r>
              </a:p>
              <a:p>
                <a:pPr algn="ctr"/>
                <a:endParaRPr lang="en-US" altLang="ko-KR" sz="1200" dirty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endParaRPr>
              </a:p>
              <a:p>
                <a:pPr algn="ctr"/>
                <a:r>
                  <a:rPr lang="ko-KR" altLang="en-US" sz="1200" dirty="0" err="1" smtClean="0">
                    <a:solidFill>
                      <a:sysClr val="windowText" lastClr="000000"/>
                    </a:solidFill>
                    <a:latin typeface="-윤고딕310" pitchFamily="18" charset="-127"/>
                    <a:ea typeface="-윤고딕310" pitchFamily="18" charset="-127"/>
                  </a:rPr>
                  <a:t>상품평</a:t>
                </a:r>
                <a:endParaRPr lang="en-US" altLang="ko-KR" sz="12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endParaRPr>
              </a:p>
              <a:p>
                <a:pPr algn="ctr"/>
                <a:r>
                  <a:rPr lang="en-US" altLang="ko-KR" sz="1200" dirty="0" smtClean="0">
                    <a:solidFill>
                      <a:sysClr val="windowText" lastClr="000000"/>
                    </a:solidFill>
                    <a:latin typeface="-윤고딕310" pitchFamily="18" charset="-127"/>
                    <a:ea typeface="-윤고딕310" pitchFamily="18" charset="-127"/>
                  </a:rPr>
                  <a:t>Q&amp;A</a:t>
                </a:r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7000019" y="1750562"/>
                <a:ext cx="1714512" cy="148741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solidFill>
                      <a:sysClr val="windowText" lastClr="000000"/>
                    </a:solidFill>
                    <a:latin typeface="-윤고딕310" pitchFamily="18" charset="-127"/>
                    <a:ea typeface="-윤고딕310" pitchFamily="18" charset="-127"/>
                  </a:rPr>
                  <a:t>배송 시각</a:t>
                </a:r>
                <a:endParaRPr lang="en-US" altLang="ko-KR" sz="12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endParaRPr>
              </a:p>
              <a:p>
                <a:pPr algn="ctr"/>
                <a:r>
                  <a:rPr lang="ko-KR" altLang="en-US" sz="1200" dirty="0" smtClean="0">
                    <a:solidFill>
                      <a:sysClr val="windowText" lastClr="000000"/>
                    </a:solidFill>
                    <a:latin typeface="-윤고딕310" pitchFamily="18" charset="-127"/>
                    <a:ea typeface="-윤고딕310" pitchFamily="18" charset="-127"/>
                  </a:rPr>
                  <a:t>배송 지역</a:t>
                </a:r>
                <a:endParaRPr lang="en-US" altLang="ko-KR" sz="12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endParaRPr>
              </a:p>
              <a:p>
                <a:pPr algn="ctr"/>
                <a:endParaRPr lang="en-US" altLang="ko-KR" sz="1200" dirty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endParaRPr>
              </a:p>
              <a:p>
                <a:pPr algn="ctr"/>
                <a:r>
                  <a:rPr lang="ko-KR" altLang="en-US" sz="1200" dirty="0" smtClean="0">
                    <a:solidFill>
                      <a:sysClr val="windowText" lastClr="000000"/>
                    </a:solidFill>
                    <a:latin typeface="-윤고딕310" pitchFamily="18" charset="-127"/>
                    <a:ea typeface="-윤고딕310" pitchFamily="18" charset="-127"/>
                  </a:rPr>
                  <a:t>할인</a:t>
                </a:r>
                <a:r>
                  <a:rPr lang="en-US" altLang="ko-KR" sz="1200" dirty="0" smtClean="0">
                    <a:solidFill>
                      <a:sysClr val="windowText" lastClr="000000"/>
                    </a:solidFill>
                    <a:latin typeface="-윤고딕310" pitchFamily="18" charset="-127"/>
                    <a:ea typeface="-윤고딕310" pitchFamily="18" charset="-127"/>
                  </a:rPr>
                  <a:t>&amp;</a:t>
                </a:r>
                <a:r>
                  <a:rPr lang="ko-KR" altLang="en-US" sz="1200" dirty="0" smtClean="0">
                    <a:solidFill>
                      <a:sysClr val="windowText" lastClr="000000"/>
                    </a:solidFill>
                    <a:latin typeface="-윤고딕310" pitchFamily="18" charset="-127"/>
                    <a:ea typeface="-윤고딕310" pitchFamily="18" charset="-127"/>
                  </a:rPr>
                  <a:t>적립</a:t>
                </a:r>
                <a:endParaRPr lang="en-US" altLang="ko-KR" sz="12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endParaRPr>
              </a:p>
              <a:p>
                <a:pPr algn="ctr"/>
                <a:endParaRPr lang="en-US" altLang="ko-KR" sz="1200" dirty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endParaRPr>
              </a:p>
              <a:p>
                <a:pPr algn="ctr"/>
                <a:r>
                  <a:rPr lang="ko-KR" altLang="en-US" sz="1200" dirty="0" smtClean="0">
                    <a:solidFill>
                      <a:sysClr val="windowText" lastClr="000000"/>
                    </a:solidFill>
                    <a:latin typeface="-윤고딕310" pitchFamily="18" charset="-127"/>
                    <a:ea typeface="-윤고딕310" pitchFamily="18" charset="-127"/>
                  </a:rPr>
                  <a:t>결제방식</a:t>
                </a:r>
                <a:endParaRPr lang="en-US" altLang="ko-KR" sz="12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endParaRPr>
              </a:p>
              <a:p>
                <a:pPr algn="ctr"/>
                <a:r>
                  <a:rPr lang="en-US" altLang="ko-KR" sz="1200" dirty="0" smtClean="0">
                    <a:solidFill>
                      <a:sysClr val="windowText" lastClr="000000"/>
                    </a:solidFill>
                    <a:latin typeface="-윤고딕310" pitchFamily="18" charset="-127"/>
                    <a:ea typeface="-윤고딕310" pitchFamily="18" charset="-127"/>
                  </a:rPr>
                  <a:t>(</a:t>
                </a:r>
                <a:r>
                  <a:rPr lang="ko-KR" altLang="en-US" sz="1200" dirty="0" smtClean="0">
                    <a:solidFill>
                      <a:sysClr val="windowText" lastClr="000000"/>
                    </a:solidFill>
                    <a:latin typeface="-윤고딕310" pitchFamily="18" charset="-127"/>
                    <a:ea typeface="-윤고딕310" pitchFamily="18" charset="-127"/>
                  </a:rPr>
                  <a:t>간편 결제 少</a:t>
                </a:r>
                <a:r>
                  <a:rPr lang="en-US" altLang="ko-KR" sz="1200" dirty="0" smtClean="0">
                    <a:solidFill>
                      <a:sysClr val="windowText" lastClr="000000"/>
                    </a:solidFill>
                    <a:latin typeface="-윤고딕310" pitchFamily="18" charset="-127"/>
                    <a:ea typeface="-윤고딕310" pitchFamily="18" charset="-127"/>
                  </a:rPr>
                  <a:t>)</a:t>
                </a:r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9190785" y="3893702"/>
                <a:ext cx="1428760" cy="143916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200" dirty="0" smtClean="0">
                    <a:solidFill>
                      <a:sysClr val="windowText" lastClr="000000"/>
                    </a:solidFill>
                    <a:latin typeface="-윤고딕310" pitchFamily="18" charset="-127"/>
                    <a:ea typeface="-윤고딕310" pitchFamily="18" charset="-127"/>
                  </a:rPr>
                  <a:t>주문 완료</a:t>
                </a:r>
                <a:endParaRPr lang="en-US" altLang="ko-KR" sz="12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endParaRPr>
              </a:p>
              <a:p>
                <a:pPr algn="r"/>
                <a:endParaRPr lang="en-US" altLang="ko-KR" sz="1200" dirty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endParaRPr>
              </a:p>
              <a:p>
                <a:pPr algn="r"/>
                <a:r>
                  <a:rPr lang="ko-KR" altLang="en-US" sz="1200" dirty="0" smtClean="0">
                    <a:solidFill>
                      <a:sysClr val="windowText" lastClr="000000"/>
                    </a:solidFill>
                    <a:latin typeface="-윤고딕310" pitchFamily="18" charset="-127"/>
                    <a:ea typeface="-윤고딕310" pitchFamily="18" charset="-127"/>
                  </a:rPr>
                  <a:t>주문 확인</a:t>
                </a:r>
                <a:endParaRPr lang="en-US" altLang="ko-KR" sz="12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endParaRPr>
              </a:p>
              <a:p>
                <a:pPr algn="r"/>
                <a:r>
                  <a:rPr lang="en-US" altLang="ko-KR" sz="1200" dirty="0" smtClean="0">
                    <a:solidFill>
                      <a:sysClr val="windowText" lastClr="000000"/>
                    </a:solidFill>
                    <a:latin typeface="-윤고딕310" pitchFamily="18" charset="-127"/>
                    <a:ea typeface="-윤고딕310" pitchFamily="18" charset="-127"/>
                  </a:rPr>
                  <a:t>(</a:t>
                </a:r>
                <a:r>
                  <a:rPr lang="ko-KR" altLang="en-US" sz="1200" dirty="0" smtClean="0">
                    <a:solidFill>
                      <a:sysClr val="windowText" lastClr="000000"/>
                    </a:solidFill>
                    <a:latin typeface="-윤고딕310" pitchFamily="18" charset="-127"/>
                    <a:ea typeface="-윤고딕310" pitchFamily="18" charset="-127"/>
                  </a:rPr>
                  <a:t>주문 취소</a:t>
                </a:r>
                <a:r>
                  <a:rPr lang="en-US" altLang="ko-KR" sz="1200" dirty="0" smtClean="0">
                    <a:solidFill>
                      <a:sysClr val="windowText" lastClr="000000"/>
                    </a:solidFill>
                    <a:latin typeface="-윤고딕310" pitchFamily="18" charset="-127"/>
                    <a:ea typeface="-윤고딕310" pitchFamily="18" charset="-127"/>
                  </a:rPr>
                  <a:t>)</a:t>
                </a:r>
              </a:p>
              <a:p>
                <a:pPr algn="r"/>
                <a:endParaRPr lang="en-US" altLang="ko-KR" sz="1200" dirty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endParaRPr>
              </a:p>
              <a:p>
                <a:pPr algn="r"/>
                <a:r>
                  <a:rPr lang="ko-KR" altLang="en-US" sz="1200" dirty="0" err="1" smtClean="0">
                    <a:solidFill>
                      <a:sysClr val="windowText" lastClr="000000"/>
                    </a:solidFill>
                    <a:latin typeface="-윤고딕310" pitchFamily="18" charset="-127"/>
                    <a:ea typeface="-윤고딕310" pitchFamily="18" charset="-127"/>
                  </a:rPr>
                  <a:t>카톡</a:t>
                </a:r>
                <a:r>
                  <a:rPr lang="ko-KR" altLang="en-US" sz="1200" dirty="0" smtClean="0">
                    <a:solidFill>
                      <a:sysClr val="windowText" lastClr="000000"/>
                    </a:solidFill>
                    <a:latin typeface="-윤고딕310" pitchFamily="18" charset="-127"/>
                    <a:ea typeface="-윤고딕310" pitchFamily="18" charset="-127"/>
                  </a:rPr>
                  <a:t> 전송</a:t>
                </a:r>
                <a:endParaRPr lang="en-US" altLang="ko-KR" sz="12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5454025" y="2179190"/>
                <a:ext cx="1926997" cy="13211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solidFill>
                      <a:sysClr val="windowText" lastClr="000000"/>
                    </a:solidFill>
                    <a:latin typeface="-윤고딕310" pitchFamily="18" charset="-127"/>
                    <a:ea typeface="-윤고딕310" pitchFamily="18" charset="-127"/>
                  </a:rPr>
                  <a:t>① 쿠폰 적용</a:t>
                </a:r>
                <a:endParaRPr lang="en-US" altLang="ko-KR" sz="12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endParaRPr>
              </a:p>
              <a:p>
                <a:pPr algn="ctr"/>
                <a:r>
                  <a:rPr lang="ko-KR" altLang="en-US" sz="1200" smtClean="0">
                    <a:solidFill>
                      <a:sysClr val="windowText" lastClr="000000"/>
                    </a:solidFill>
                    <a:latin typeface="-윤고딕310" pitchFamily="18" charset="-127"/>
                    <a:ea typeface="-윤고딕310" pitchFamily="18" charset="-127"/>
                  </a:rPr>
                  <a:t>② </a:t>
                </a:r>
                <a:r>
                  <a:rPr lang="ko-KR" altLang="en-US" sz="1200" dirty="0" smtClean="0">
                    <a:solidFill>
                      <a:sysClr val="windowText" lastClr="000000"/>
                    </a:solidFill>
                    <a:latin typeface="-윤고딕310" pitchFamily="18" charset="-127"/>
                    <a:ea typeface="-윤고딕310" pitchFamily="18" charset="-127"/>
                  </a:rPr>
                  <a:t>가격 확인</a:t>
                </a:r>
                <a:endParaRPr lang="en-US" altLang="ko-KR" sz="12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endParaRPr>
              </a:p>
              <a:p>
                <a:pPr algn="ctr"/>
                <a:r>
                  <a:rPr lang="ko-KR" altLang="en-US" sz="1200" smtClean="0">
                    <a:solidFill>
                      <a:sysClr val="windowText" lastClr="000000"/>
                    </a:solidFill>
                    <a:latin typeface="-윤고딕310" pitchFamily="18" charset="-127"/>
                    <a:ea typeface="-윤고딕310" pitchFamily="18" charset="-127"/>
                  </a:rPr>
                  <a:t>③ </a:t>
                </a:r>
                <a:r>
                  <a:rPr lang="ko-KR" altLang="en-US" sz="1200" dirty="0" smtClean="0">
                    <a:solidFill>
                      <a:sysClr val="windowText" lastClr="000000"/>
                    </a:solidFill>
                    <a:latin typeface="-윤고딕310" pitchFamily="18" charset="-127"/>
                    <a:ea typeface="-윤고딕310" pitchFamily="18" charset="-127"/>
                  </a:rPr>
                  <a:t>포장 방법</a:t>
                </a:r>
                <a:endParaRPr lang="en-US" altLang="ko-KR" sz="12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endParaRPr>
              </a:p>
            </p:txBody>
          </p:sp>
          <p:cxnSp>
            <p:nvCxnSpPr>
              <p:cNvPr id="60" name="직선 화살표 연결선 59"/>
              <p:cNvCxnSpPr>
                <a:stCxn id="3" idx="3"/>
                <a:endCxn id="58" idx="1"/>
              </p:cNvCxnSpPr>
              <p:nvPr/>
            </p:nvCxnSpPr>
            <p:spPr>
              <a:xfrm>
                <a:off x="-81101" y="3598656"/>
                <a:ext cx="489706" cy="0"/>
              </a:xfrm>
              <a:prstGeom prst="straightConnector1">
                <a:avLst/>
              </a:prstGeom>
              <a:grpFill/>
              <a:ln w="38100">
                <a:solidFill>
                  <a:srgbClr val="F64032"/>
                </a:solidFill>
                <a:tailEnd type="triangle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</p:grpSp>
      </p:grpSp>
    </p:spTree>
    <p:extLst>
      <p:ext uri="{BB962C8B-B14F-4D97-AF65-F5344CB8AC3E}">
        <p14:creationId xmlns="" xmlns:p14="http://schemas.microsoft.com/office/powerpoint/2010/main" val="308031072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장단점 복사.jpg"/>
          <p:cNvPicPr>
            <a:picLocks noChangeAspect="1"/>
          </p:cNvPicPr>
          <p:nvPr/>
        </p:nvPicPr>
        <p:blipFill>
          <a:blip r:embed="rId2"/>
          <a:srcRect b="7292"/>
          <a:stretch>
            <a:fillRect/>
          </a:stretch>
        </p:blipFill>
        <p:spPr>
          <a:xfrm>
            <a:off x="0" y="142852"/>
            <a:ext cx="9144000" cy="6357934"/>
          </a:xfrm>
          <a:prstGeom prst="rect">
            <a:avLst/>
          </a:prstGeom>
        </p:spPr>
      </p:pic>
      <p:grpSp>
        <p:nvGrpSpPr>
          <p:cNvPr id="28" name="그룹 18"/>
          <p:cNvGrpSpPr/>
          <p:nvPr/>
        </p:nvGrpSpPr>
        <p:grpSpPr>
          <a:xfrm>
            <a:off x="1071538" y="1928802"/>
            <a:ext cx="2928958" cy="3643338"/>
            <a:chOff x="2201991" y="2521527"/>
            <a:chExt cx="3339827" cy="2679851"/>
          </a:xfrm>
        </p:grpSpPr>
        <p:sp>
          <p:nvSpPr>
            <p:cNvPr id="29" name="직사각형 28"/>
            <p:cNvSpPr/>
            <p:nvPr/>
          </p:nvSpPr>
          <p:spPr>
            <a:xfrm>
              <a:off x="2201991" y="2521527"/>
              <a:ext cx="3339827" cy="3463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생산자</a:t>
              </a:r>
              <a:r>
                <a:rPr lang="en-US" altLang="ko-KR" sz="24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(</a:t>
              </a:r>
              <a:r>
                <a:rPr lang="ko-KR" altLang="en-US" sz="240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책임자</a:t>
              </a:r>
              <a:r>
                <a:rPr lang="en-US" altLang="ko-KR" sz="240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) </a:t>
              </a:r>
              <a:r>
                <a:rPr lang="ko-KR" altLang="en-US" sz="240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및</a:t>
              </a:r>
              <a:endParaRPr lang="en-US" altLang="ko-KR" sz="2400" smtClean="0">
                <a:solidFill>
                  <a:sysClr val="windowText" lastClr="000000"/>
                </a:solidFill>
                <a:latin typeface="-윤고딕310" pitchFamily="18" charset="-127"/>
                <a:ea typeface="-윤고딕310" pitchFamily="18" charset="-127"/>
              </a:endParaRPr>
            </a:p>
            <a:p>
              <a:pPr algn="ctr"/>
              <a:r>
                <a:rPr lang="ko-KR" altLang="en-US" sz="240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상품 </a:t>
              </a:r>
              <a:r>
                <a:rPr lang="ko-KR" altLang="en-US" sz="24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무게 명시</a:t>
              </a:r>
              <a:endParaRPr lang="ko-KR" altLang="en-US" sz="2400" dirty="0">
                <a:solidFill>
                  <a:sysClr val="windowText" lastClr="000000"/>
                </a:solidFill>
                <a:latin typeface="-윤고딕310" pitchFamily="18" charset="-127"/>
                <a:ea typeface="-윤고딕310" pitchFamily="18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201991" y="3104899"/>
              <a:ext cx="3339827" cy="3463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제휴 </a:t>
              </a:r>
              <a:r>
                <a:rPr lang="ko-KR" altLang="en-US" sz="240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할인 多</a:t>
              </a:r>
              <a:endParaRPr lang="en-US" altLang="ko-KR" sz="2400" smtClean="0">
                <a:solidFill>
                  <a:sysClr val="windowText" lastClr="000000"/>
                </a:solidFill>
                <a:latin typeface="-윤고딕310" pitchFamily="18" charset="-127"/>
                <a:ea typeface="-윤고딕310" pitchFamily="18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201991" y="3688271"/>
              <a:ext cx="3339827" cy="3463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주문 후 </a:t>
              </a:r>
              <a:r>
                <a:rPr lang="ko-KR" altLang="en-US" sz="240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바로 </a:t>
              </a:r>
              <a:endParaRPr lang="en-US" altLang="ko-KR" sz="2400" smtClean="0">
                <a:solidFill>
                  <a:sysClr val="windowText" lastClr="000000"/>
                </a:solidFill>
                <a:latin typeface="-윤고딕310" pitchFamily="18" charset="-127"/>
                <a:ea typeface="-윤고딕310" pitchFamily="18" charset="-127"/>
              </a:endParaRPr>
            </a:p>
            <a:p>
              <a:pPr algn="ctr"/>
              <a:r>
                <a:rPr lang="ko-KR" altLang="en-US" sz="240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알림톡</a:t>
              </a:r>
              <a:r>
                <a:rPr lang="en-US" altLang="ko-KR" sz="24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(</a:t>
              </a:r>
              <a:r>
                <a:rPr lang="en-US" altLang="ko-KR" sz="240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SMS)</a:t>
              </a:r>
              <a:r>
                <a:rPr lang="ko-KR" altLang="en-US" sz="240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전송</a:t>
              </a:r>
              <a:endParaRPr lang="ko-KR" altLang="en-US" sz="2400" dirty="0">
                <a:solidFill>
                  <a:sysClr val="windowText" lastClr="000000"/>
                </a:solidFill>
                <a:latin typeface="-윤고딕310" pitchFamily="18" charset="-127"/>
                <a:ea typeface="-윤고딕310" pitchFamily="18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201991" y="4271643"/>
              <a:ext cx="3339827" cy="3463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스피드 장보기 기능</a:t>
              </a:r>
              <a:endParaRPr lang="ko-KR" altLang="en-US" sz="2400" dirty="0">
                <a:solidFill>
                  <a:sysClr val="windowText" lastClr="000000"/>
                </a:solidFill>
                <a:latin typeface="-윤고딕310" pitchFamily="18" charset="-127"/>
                <a:ea typeface="-윤고딕310" pitchFamily="18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201991" y="4855014"/>
              <a:ext cx="3339827" cy="3463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간편 로그인</a:t>
              </a:r>
              <a:r>
                <a:rPr lang="en-US" altLang="ko-KR" sz="24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(</a:t>
              </a:r>
              <a:r>
                <a:rPr lang="en-US" altLang="ko-KR" sz="2400" dirty="0" err="1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Naver</a:t>
              </a:r>
              <a:r>
                <a:rPr lang="en-US" altLang="ko-KR" sz="24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, Facebook)</a:t>
              </a:r>
              <a:endParaRPr lang="ko-KR" altLang="en-US" sz="2400" dirty="0">
                <a:solidFill>
                  <a:sysClr val="windowText" lastClr="000000"/>
                </a:solidFill>
                <a:latin typeface="-윤고딕310" pitchFamily="18" charset="-127"/>
                <a:ea typeface="-윤고딕310" pitchFamily="18" charset="-127"/>
              </a:endParaRPr>
            </a:p>
          </p:txBody>
        </p:sp>
      </p:grpSp>
      <p:grpSp>
        <p:nvGrpSpPr>
          <p:cNvPr id="34" name="그룹 19"/>
          <p:cNvGrpSpPr/>
          <p:nvPr/>
        </p:nvGrpSpPr>
        <p:grpSpPr>
          <a:xfrm>
            <a:off x="5072066" y="2214554"/>
            <a:ext cx="3085154" cy="3143271"/>
            <a:chOff x="2201991" y="2521527"/>
            <a:chExt cx="3339827" cy="2143991"/>
          </a:xfrm>
        </p:grpSpPr>
        <p:sp>
          <p:nvSpPr>
            <p:cNvPr id="35" name="직사각형 34"/>
            <p:cNvSpPr/>
            <p:nvPr/>
          </p:nvSpPr>
          <p:spPr>
            <a:xfrm>
              <a:off x="2201991" y="2521527"/>
              <a:ext cx="3339827" cy="3463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chemeClr val="bg1"/>
                  </a:solidFill>
                  <a:latin typeface="-윤고딕310" pitchFamily="18" charset="-127"/>
                  <a:ea typeface="-윤고딕310" pitchFamily="18" charset="-127"/>
                </a:rPr>
                <a:t>자동로그인 풀림 문제 </a:t>
              </a:r>
              <a:r>
                <a:rPr lang="en-US" altLang="ko-KR" sz="2400" dirty="0" smtClean="0">
                  <a:solidFill>
                    <a:schemeClr val="bg1"/>
                  </a:solidFill>
                  <a:latin typeface="-윤고딕310" pitchFamily="18" charset="-127"/>
                  <a:ea typeface="-윤고딕310" pitchFamily="18" charset="-127"/>
                </a:rPr>
                <a:t>(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-윤고딕310" pitchFamily="18" charset="-127"/>
                  <a:ea typeface="-윤고딕310" pitchFamily="18" charset="-127"/>
                </a:rPr>
                <a:t>매번 로그인</a:t>
              </a:r>
              <a:r>
                <a:rPr lang="en-US" altLang="ko-KR" sz="2400" dirty="0" smtClean="0">
                  <a:solidFill>
                    <a:schemeClr val="bg1"/>
                  </a:solidFill>
                  <a:latin typeface="-윤고딕310" pitchFamily="18" charset="-127"/>
                  <a:ea typeface="-윤고딕310" pitchFamily="18" charset="-127"/>
                </a:rPr>
                <a:t>)</a:t>
              </a:r>
              <a:endParaRPr lang="ko-KR" altLang="en-US" sz="2400" dirty="0">
                <a:solidFill>
                  <a:schemeClr val="bg1"/>
                </a:solidFill>
                <a:latin typeface="-윤고딕310" pitchFamily="18" charset="-127"/>
                <a:ea typeface="-윤고딕310" pitchFamily="18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201991" y="3120736"/>
              <a:ext cx="3339827" cy="3463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chemeClr val="bg1"/>
                  </a:solidFill>
                  <a:latin typeface="-윤고딕310" pitchFamily="18" charset="-127"/>
                  <a:ea typeface="-윤고딕310" pitchFamily="18" charset="-127"/>
                </a:rPr>
                <a:t>쓸데 </a:t>
              </a:r>
              <a:r>
                <a:rPr lang="ko-KR" altLang="en-US" sz="2400" smtClean="0">
                  <a:solidFill>
                    <a:schemeClr val="bg1"/>
                  </a:solidFill>
                  <a:latin typeface="-윤고딕310" pitchFamily="18" charset="-127"/>
                  <a:ea typeface="-윤고딕310" pitchFamily="18" charset="-127"/>
                </a:rPr>
                <a:t>없는 </a:t>
              </a:r>
              <a:endParaRPr lang="en-US" altLang="ko-KR" sz="2400" smtClean="0">
                <a:solidFill>
                  <a:schemeClr val="bg1"/>
                </a:solidFill>
                <a:latin typeface="-윤고딕310" pitchFamily="18" charset="-127"/>
                <a:ea typeface="-윤고딕310" pitchFamily="18" charset="-127"/>
              </a:endParaRPr>
            </a:p>
            <a:p>
              <a:pPr algn="ctr"/>
              <a:r>
                <a:rPr lang="ko-KR" altLang="en-US" sz="2400" smtClean="0">
                  <a:solidFill>
                    <a:schemeClr val="bg1"/>
                  </a:solidFill>
                  <a:latin typeface="-윤고딕310" pitchFamily="18" charset="-127"/>
                  <a:ea typeface="-윤고딕310" pitchFamily="18" charset="-127"/>
                </a:rPr>
                <a:t>뎁스</a:t>
              </a:r>
              <a:r>
                <a:rPr lang="en-US" altLang="ko-KR" sz="2400" dirty="0" smtClean="0">
                  <a:solidFill>
                    <a:schemeClr val="bg1"/>
                  </a:solidFill>
                  <a:latin typeface="-윤고딕310" pitchFamily="18" charset="-127"/>
                  <a:ea typeface="-윤고딕310" pitchFamily="18" charset="-127"/>
                </a:rPr>
                <a:t>(Depth)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-윤고딕310" pitchFamily="18" charset="-127"/>
                  <a:ea typeface="-윤고딕310" pitchFamily="18" charset="-127"/>
                </a:rPr>
                <a:t> 설정</a:t>
              </a:r>
              <a:endParaRPr lang="ko-KR" altLang="en-US" sz="2400" dirty="0">
                <a:solidFill>
                  <a:schemeClr val="bg1"/>
                </a:solidFill>
                <a:latin typeface="-윤고딕310" pitchFamily="18" charset="-127"/>
                <a:ea typeface="-윤고딕310" pitchFamily="18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201991" y="3719945"/>
              <a:ext cx="3339827" cy="3463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smtClean="0">
                  <a:solidFill>
                    <a:schemeClr val="bg1"/>
                  </a:solidFill>
                  <a:latin typeface="-윤고딕310" pitchFamily="18" charset="-127"/>
                  <a:ea typeface="-윤고딕310" pitchFamily="18" charset="-127"/>
                </a:rPr>
                <a:t>사용자에게 </a:t>
              </a:r>
              <a:endParaRPr lang="en-US" altLang="ko-KR" sz="2400" smtClean="0">
                <a:solidFill>
                  <a:schemeClr val="bg1"/>
                </a:solidFill>
                <a:latin typeface="-윤고딕310" pitchFamily="18" charset="-127"/>
                <a:ea typeface="-윤고딕310" pitchFamily="18" charset="-127"/>
              </a:endParaRPr>
            </a:p>
            <a:p>
              <a:pPr algn="ctr"/>
              <a:r>
                <a:rPr lang="ko-KR" altLang="en-US" sz="2400" smtClean="0">
                  <a:solidFill>
                    <a:schemeClr val="bg1"/>
                  </a:solidFill>
                  <a:latin typeface="-윤고딕310" pitchFamily="18" charset="-127"/>
                  <a:ea typeface="-윤고딕310" pitchFamily="18" charset="-127"/>
                </a:rPr>
                <a:t>불필요한 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-윤고딕310" pitchFamily="18" charset="-127"/>
                  <a:ea typeface="-윤고딕310" pitchFamily="18" charset="-127"/>
                </a:rPr>
                <a:t>정보 요구</a:t>
              </a:r>
              <a:endParaRPr lang="ko-KR" altLang="en-US" sz="2400" dirty="0">
                <a:solidFill>
                  <a:schemeClr val="bg1"/>
                </a:solidFill>
                <a:latin typeface="-윤고딕310" pitchFamily="18" charset="-127"/>
                <a:ea typeface="-윤고딕310" pitchFamily="18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201991" y="4319154"/>
              <a:ext cx="3339827" cy="3463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chemeClr val="bg1"/>
                  </a:solidFill>
                  <a:latin typeface="-윤고딕310" pitchFamily="18" charset="-127"/>
                  <a:ea typeface="-윤고딕310" pitchFamily="18" charset="-127"/>
                </a:rPr>
                <a:t>불편한 회원 가입 절차</a:t>
              </a:r>
              <a:endParaRPr lang="ko-KR" altLang="en-US" sz="2400" dirty="0">
                <a:solidFill>
                  <a:schemeClr val="bg1"/>
                </a:solidFill>
                <a:latin typeface="-윤고딕310" pitchFamily="18" charset="-127"/>
                <a:ea typeface="-윤고딕310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82974276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36553" y="457122"/>
            <a:ext cx="4178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ln>
                  <a:solidFill>
                    <a:schemeClr val="tx1"/>
                  </a:solidFill>
                </a:ln>
                <a:latin typeface="-윤고딕310" pitchFamily="18" charset="-127"/>
                <a:ea typeface="-윤고딕310" pitchFamily="18" charset="-127"/>
              </a:rPr>
              <a:t>2) </a:t>
            </a:r>
            <a:r>
              <a:rPr lang="ko-KR" altLang="en-US" sz="2000" dirty="0" smtClean="0">
                <a:ln>
                  <a:solidFill>
                    <a:schemeClr val="tx1"/>
                  </a:solidFill>
                </a:ln>
                <a:latin typeface="-윤고딕310" pitchFamily="18" charset="-127"/>
                <a:ea typeface="-윤고딕310" pitchFamily="18" charset="-127"/>
              </a:rPr>
              <a:t>이마트 물건 주문까지의 </a:t>
            </a:r>
            <a:r>
              <a:rPr lang="en-US" altLang="ko-KR" sz="2000" dirty="0" smtClean="0">
                <a:ln>
                  <a:solidFill>
                    <a:schemeClr val="tx1"/>
                  </a:solidFill>
                </a:ln>
                <a:latin typeface="-윤고딕310" pitchFamily="18" charset="-127"/>
                <a:ea typeface="-윤고딕310" pitchFamily="18" charset="-127"/>
              </a:rPr>
              <a:t>Flow</a:t>
            </a:r>
          </a:p>
        </p:txBody>
      </p:sp>
      <p:grpSp>
        <p:nvGrpSpPr>
          <p:cNvPr id="5" name="그룹 53"/>
          <p:cNvGrpSpPr/>
          <p:nvPr/>
        </p:nvGrpSpPr>
        <p:grpSpPr>
          <a:xfrm>
            <a:off x="351991" y="1300594"/>
            <a:ext cx="8543400" cy="4342984"/>
            <a:chOff x="483176" y="1452999"/>
            <a:chExt cx="11391199" cy="434298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176" y="3247856"/>
              <a:ext cx="701599" cy="701599"/>
            </a:xfrm>
            <a:prstGeom prst="rect">
              <a:avLst/>
            </a:prstGeom>
          </p:spPr>
        </p:pic>
        <p:grpSp>
          <p:nvGrpSpPr>
            <p:cNvPr id="10" name="그룹 48"/>
            <p:cNvGrpSpPr/>
            <p:nvPr/>
          </p:nvGrpSpPr>
          <p:grpSpPr>
            <a:xfrm>
              <a:off x="1553991" y="2275858"/>
              <a:ext cx="10165062" cy="2348397"/>
              <a:chOff x="1553991" y="2275858"/>
              <a:chExt cx="10165062" cy="2348397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553991" y="3274656"/>
                <a:ext cx="648000" cy="648000"/>
              </a:xfrm>
              <a:prstGeom prst="roundRect">
                <a:avLst/>
              </a:prstGeom>
              <a:grp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smtClean="0">
                    <a:solidFill>
                      <a:sysClr val="windowText" lastClr="000000"/>
                    </a:solidFill>
                    <a:latin typeface="-윤고딕310" pitchFamily="18" charset="-127"/>
                    <a:ea typeface="-윤고딕310" pitchFamily="18" charset="-127"/>
                  </a:rPr>
                  <a:t>메인</a:t>
                </a:r>
                <a:endParaRPr lang="en-US" altLang="ko-KR" sz="11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endParaRPr>
              </a:p>
            </p:txBody>
          </p:sp>
          <p:sp>
            <p:nvSpPr>
              <p:cNvPr id="8" name="모서리가 둥근 직사각형 7"/>
              <p:cNvSpPr/>
              <p:nvPr/>
            </p:nvSpPr>
            <p:spPr>
              <a:xfrm>
                <a:off x="2743976" y="3274657"/>
                <a:ext cx="648000" cy="648000"/>
              </a:xfrm>
              <a:prstGeom prst="roundRect">
                <a:avLst/>
              </a:prstGeom>
              <a:grp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smtClean="0">
                    <a:solidFill>
                      <a:sysClr val="windowText" lastClr="000000"/>
                    </a:solidFill>
                    <a:latin typeface="-윤고딕310" pitchFamily="18" charset="-127"/>
                    <a:ea typeface="-윤고딕310" pitchFamily="18" charset="-127"/>
                  </a:rPr>
                  <a:t>검색</a:t>
                </a:r>
                <a:endParaRPr lang="en-US" altLang="ko-KR" sz="11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endParaRPr>
              </a:p>
            </p:txBody>
          </p:sp>
          <p:sp>
            <p:nvSpPr>
              <p:cNvPr id="9" name="모서리가 둥근 직사각형 8"/>
              <p:cNvSpPr/>
              <p:nvPr/>
            </p:nvSpPr>
            <p:spPr>
              <a:xfrm>
                <a:off x="3933961" y="3274657"/>
                <a:ext cx="648000" cy="648000"/>
              </a:xfrm>
              <a:prstGeom prst="roundRect">
                <a:avLst/>
              </a:prstGeom>
              <a:grp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smtClean="0">
                    <a:solidFill>
                      <a:sysClr val="windowText" lastClr="000000"/>
                    </a:solidFill>
                    <a:latin typeface="-윤고딕310" pitchFamily="18" charset="-127"/>
                    <a:ea typeface="-윤고딕310" pitchFamily="18" charset="-127"/>
                  </a:rPr>
                  <a:t>결과</a:t>
                </a:r>
                <a:endParaRPr lang="en-US" altLang="ko-KR" sz="11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endParaRPr>
              </a:p>
            </p:txBody>
          </p:sp>
          <p:sp>
            <p:nvSpPr>
              <p:cNvPr id="12" name="모서리가 둥근 직사각형 11"/>
              <p:cNvSpPr/>
              <p:nvPr/>
            </p:nvSpPr>
            <p:spPr>
              <a:xfrm>
                <a:off x="6313931" y="3274656"/>
                <a:ext cx="648000" cy="648000"/>
              </a:xfrm>
              <a:prstGeom prst="roundRect">
                <a:avLst/>
              </a:prstGeom>
              <a:grp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err="1" smtClean="0">
                    <a:solidFill>
                      <a:sysClr val="windowText" lastClr="000000"/>
                    </a:solidFill>
                    <a:latin typeface="-윤고딕310" pitchFamily="18" charset="-127"/>
                    <a:ea typeface="-윤고딕310" pitchFamily="18" charset="-127"/>
                  </a:rPr>
                  <a:t>장바</a:t>
                </a:r>
                <a:endParaRPr lang="en-US" altLang="ko-KR" sz="11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endParaRPr>
              </a:p>
              <a:p>
                <a:pPr algn="ctr"/>
                <a:r>
                  <a:rPr lang="ko-KR" altLang="en-US" sz="1100" dirty="0" smtClean="0">
                    <a:solidFill>
                      <a:sysClr val="windowText" lastClr="000000"/>
                    </a:solidFill>
                    <a:latin typeface="-윤고딕310" pitchFamily="18" charset="-127"/>
                    <a:ea typeface="-윤고딕310" pitchFamily="18" charset="-127"/>
                  </a:rPr>
                  <a:t>구니</a:t>
                </a:r>
                <a:endParaRPr lang="en-US" altLang="ko-KR" sz="11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endParaRPr>
              </a:p>
            </p:txBody>
          </p:sp>
          <p:sp>
            <p:nvSpPr>
              <p:cNvPr id="14" name="모서리가 둥근 직사각형 13"/>
              <p:cNvSpPr/>
              <p:nvPr/>
            </p:nvSpPr>
            <p:spPr>
              <a:xfrm>
                <a:off x="5123946" y="3976255"/>
                <a:ext cx="648000" cy="648000"/>
              </a:xfrm>
              <a:prstGeom prst="roundRect">
                <a:avLst/>
              </a:prstGeom>
              <a:grp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smtClean="0">
                    <a:solidFill>
                      <a:sysClr val="windowText" lastClr="000000"/>
                    </a:solidFill>
                    <a:latin typeface="-윤고딕310" pitchFamily="18" charset="-127"/>
                    <a:ea typeface="-윤고딕310" pitchFamily="18" charset="-127"/>
                  </a:rPr>
                  <a:t>상세</a:t>
                </a:r>
                <a:endParaRPr lang="en-US" altLang="ko-KR" sz="11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endParaRPr>
              </a:p>
              <a:p>
                <a:pPr algn="ctr"/>
                <a:r>
                  <a:rPr lang="ko-KR" altLang="en-US" sz="1100" smtClean="0">
                    <a:solidFill>
                      <a:sysClr val="windowText" lastClr="000000"/>
                    </a:solidFill>
                    <a:latin typeface="-윤고딕310" pitchFamily="18" charset="-127"/>
                    <a:ea typeface="-윤고딕310" pitchFamily="18" charset="-127"/>
                  </a:rPr>
                  <a:t>인</a:t>
                </a:r>
                <a:endParaRPr lang="en-US" altLang="ko-KR" sz="11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endParaRPr>
              </a:p>
            </p:txBody>
          </p:sp>
          <p:sp>
            <p:nvSpPr>
              <p:cNvPr id="15" name="모서리가 둥근 직사각형 14"/>
              <p:cNvSpPr/>
              <p:nvPr/>
            </p:nvSpPr>
            <p:spPr>
              <a:xfrm>
                <a:off x="7503917" y="3274656"/>
                <a:ext cx="648000" cy="648000"/>
              </a:xfrm>
              <a:prstGeom prst="roundRect">
                <a:avLst/>
              </a:prstGeom>
              <a:grp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smtClean="0">
                    <a:solidFill>
                      <a:sysClr val="windowText" lastClr="000000"/>
                    </a:solidFill>
                    <a:latin typeface="-윤고딕310" pitchFamily="18" charset="-127"/>
                    <a:ea typeface="-윤고딕310" pitchFamily="18" charset="-127"/>
                  </a:rPr>
                  <a:t>입력</a:t>
                </a:r>
                <a:endParaRPr lang="en-US" altLang="ko-KR" sz="11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endParaRPr>
              </a:p>
            </p:txBody>
          </p:sp>
          <p:sp>
            <p:nvSpPr>
              <p:cNvPr id="16" name="모서리가 둥근 직사각형 15"/>
              <p:cNvSpPr/>
              <p:nvPr/>
            </p:nvSpPr>
            <p:spPr>
              <a:xfrm>
                <a:off x="8693901" y="3274656"/>
                <a:ext cx="648000" cy="648000"/>
              </a:xfrm>
              <a:prstGeom prst="roundRect">
                <a:avLst/>
              </a:prstGeom>
              <a:grp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smtClean="0">
                    <a:solidFill>
                      <a:sysClr val="windowText" lastClr="000000"/>
                    </a:solidFill>
                    <a:latin typeface="-윤고딕310" pitchFamily="18" charset="-127"/>
                    <a:ea typeface="-윤고딕310" pitchFamily="18" charset="-127"/>
                  </a:rPr>
                  <a:t>주문</a:t>
                </a:r>
                <a:endParaRPr lang="en-US" altLang="ko-KR" sz="11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9882477" y="3274656"/>
                <a:ext cx="648000" cy="648000"/>
              </a:xfrm>
              <a:prstGeom prst="roundRect">
                <a:avLst/>
              </a:prstGeom>
              <a:grp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smtClean="0">
                    <a:solidFill>
                      <a:sysClr val="windowText" lastClr="000000"/>
                    </a:solidFill>
                    <a:latin typeface="-윤고딕310" pitchFamily="18" charset="-127"/>
                    <a:ea typeface="-윤고딕310" pitchFamily="18" charset="-127"/>
                  </a:rPr>
                  <a:t>결제</a:t>
                </a:r>
                <a:endParaRPr lang="en-US" altLang="ko-KR" sz="11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endParaRPr>
              </a:p>
            </p:txBody>
          </p:sp>
          <p:sp>
            <p:nvSpPr>
              <p:cNvPr id="18" name="모서리가 둥근 직사각형 17"/>
              <p:cNvSpPr/>
              <p:nvPr/>
            </p:nvSpPr>
            <p:spPr>
              <a:xfrm>
                <a:off x="11071053" y="3274656"/>
                <a:ext cx="648000" cy="648000"/>
              </a:xfrm>
              <a:prstGeom prst="roundRect">
                <a:avLst/>
              </a:prstGeom>
              <a:grp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1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endParaRPr>
              </a:p>
              <a:p>
                <a:pPr algn="ctr"/>
                <a:r>
                  <a:rPr lang="ko-KR" altLang="en-US" sz="1100" dirty="0" smtClean="0">
                    <a:solidFill>
                      <a:sysClr val="windowText" lastClr="000000"/>
                    </a:solidFill>
                    <a:latin typeface="-윤고딕310" pitchFamily="18" charset="-127"/>
                    <a:ea typeface="-윤고딕310" pitchFamily="18" charset="-127"/>
                  </a:rPr>
                  <a:t>완료</a:t>
                </a:r>
                <a:endParaRPr lang="en-US" altLang="ko-KR" sz="11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endParaRPr>
              </a:p>
            </p:txBody>
          </p:sp>
          <p:sp>
            <p:nvSpPr>
              <p:cNvPr id="19" name="모서리가 둥근 직사각형 18"/>
              <p:cNvSpPr/>
              <p:nvPr/>
            </p:nvSpPr>
            <p:spPr>
              <a:xfrm>
                <a:off x="1553991" y="2275858"/>
                <a:ext cx="648000" cy="648000"/>
              </a:xfrm>
              <a:prstGeom prst="roundRect">
                <a:avLst/>
              </a:prstGeom>
              <a:grp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smtClean="0">
                    <a:solidFill>
                      <a:sysClr val="windowText" lastClr="000000"/>
                    </a:solidFill>
                    <a:latin typeface="-윤고딕310" pitchFamily="18" charset="-127"/>
                    <a:ea typeface="-윤고딕310" pitchFamily="18" charset="-127"/>
                  </a:rPr>
                  <a:t>로그인</a:t>
                </a:r>
                <a:endParaRPr lang="en-US" altLang="ko-KR" sz="11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endParaRPr>
              </a:p>
            </p:txBody>
          </p:sp>
        </p:grpSp>
        <p:sp>
          <p:nvSpPr>
            <p:cNvPr id="4" name="직사각형 3"/>
            <p:cNvSpPr/>
            <p:nvPr/>
          </p:nvSpPr>
          <p:spPr>
            <a:xfrm>
              <a:off x="3157084" y="3724281"/>
              <a:ext cx="1675448" cy="1842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연관 </a:t>
              </a:r>
              <a:r>
                <a:rPr lang="ko-KR" altLang="en-US" sz="1200" dirty="0" err="1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검색어</a:t>
              </a:r>
              <a:endParaRPr lang="en-US" altLang="ko-KR" sz="1200" dirty="0" smtClean="0">
                <a:solidFill>
                  <a:sysClr val="windowText" lastClr="000000"/>
                </a:solidFill>
                <a:latin typeface="-윤고딕310" pitchFamily="18" charset="-127"/>
                <a:ea typeface="-윤고딕310" pitchFamily="18" charset="-127"/>
              </a:endParaRPr>
            </a:p>
            <a:p>
              <a:pPr algn="ctr"/>
              <a:endParaRPr lang="en-US" altLang="ko-KR" sz="1200" dirty="0">
                <a:solidFill>
                  <a:sysClr val="windowText" lastClr="000000"/>
                </a:solidFill>
                <a:latin typeface="-윤고딕310" pitchFamily="18" charset="-127"/>
                <a:ea typeface="-윤고딕310" pitchFamily="18" charset="-127"/>
              </a:endParaRPr>
            </a:p>
            <a:p>
              <a:pPr algn="ctr"/>
              <a:r>
                <a:rPr lang="ko-KR" altLang="en-US" sz="12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이마트 </a:t>
              </a:r>
              <a:r>
                <a:rPr lang="ko-KR" altLang="en-US" sz="120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점포 </a:t>
              </a:r>
              <a:endParaRPr lang="en-US" altLang="ko-KR" sz="1200" smtClean="0">
                <a:solidFill>
                  <a:sysClr val="windowText" lastClr="000000"/>
                </a:solidFill>
                <a:latin typeface="-윤고딕310" pitchFamily="18" charset="-127"/>
                <a:ea typeface="-윤고딕310" pitchFamily="18" charset="-127"/>
              </a:endParaRPr>
            </a:p>
            <a:p>
              <a:pPr algn="ctr"/>
              <a:r>
                <a:rPr lang="ko-KR" altLang="en-US" sz="120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상품 </a:t>
              </a:r>
              <a:r>
                <a:rPr lang="ko-KR" altLang="en-US" sz="12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체크</a:t>
              </a:r>
              <a:endParaRPr lang="en-US" altLang="ko-KR" sz="1200" dirty="0" smtClean="0">
                <a:solidFill>
                  <a:sysClr val="windowText" lastClr="000000"/>
                </a:solidFill>
                <a:latin typeface="-윤고딕310" pitchFamily="18" charset="-127"/>
                <a:ea typeface="-윤고딕310" pitchFamily="18" charset="-127"/>
              </a:endParaRPr>
            </a:p>
            <a:p>
              <a:pPr algn="ctr"/>
              <a:endParaRPr lang="en-US" altLang="ko-KR" sz="1200" dirty="0">
                <a:solidFill>
                  <a:sysClr val="windowText" lastClr="000000"/>
                </a:solidFill>
                <a:latin typeface="-윤고딕310" pitchFamily="18" charset="-127"/>
                <a:ea typeface="-윤고딕310" pitchFamily="18" charset="-127"/>
              </a:endParaRPr>
            </a:p>
            <a:p>
              <a:pPr algn="ctr"/>
              <a:r>
                <a:rPr lang="ko-KR" altLang="en-US" sz="120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필요한 정보</a:t>
              </a:r>
              <a:endParaRPr lang="en-US" altLang="ko-KR" sz="1200" smtClean="0">
                <a:solidFill>
                  <a:sysClr val="windowText" lastClr="000000"/>
                </a:solidFill>
                <a:latin typeface="-윤고딕310" pitchFamily="18" charset="-127"/>
                <a:ea typeface="-윤고딕310" pitchFamily="18" charset="-127"/>
              </a:endParaRPr>
            </a:p>
            <a:p>
              <a:pPr algn="ctr"/>
              <a:r>
                <a:rPr lang="ko-KR" altLang="en-US" sz="120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필터링</a:t>
              </a:r>
              <a:endParaRPr lang="en-US" altLang="ko-KR" sz="1200" dirty="0" smtClean="0">
                <a:solidFill>
                  <a:sysClr val="windowText" lastClr="000000"/>
                </a:solidFill>
                <a:latin typeface="-윤고딕310" pitchFamily="18" charset="-127"/>
                <a:ea typeface="-윤고딕310" pitchFamily="18" charset="-127"/>
              </a:endParaRPr>
            </a:p>
          </p:txBody>
        </p:sp>
        <p:cxnSp>
          <p:nvCxnSpPr>
            <p:cNvPr id="7" name="직선 화살표 연결선 6"/>
            <p:cNvCxnSpPr>
              <a:stCxn id="6" idx="3"/>
              <a:endCxn id="2" idx="1"/>
            </p:cNvCxnSpPr>
            <p:nvPr/>
          </p:nvCxnSpPr>
          <p:spPr>
            <a:xfrm>
              <a:off x="1184775" y="3598656"/>
              <a:ext cx="369216" cy="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>
              <a:stCxn id="2" idx="3"/>
              <a:endCxn id="8" idx="1"/>
            </p:cNvCxnSpPr>
            <p:nvPr/>
          </p:nvCxnSpPr>
          <p:spPr>
            <a:xfrm>
              <a:off x="2201991" y="3598656"/>
              <a:ext cx="541985" cy="1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>
              <a:stCxn id="8" idx="3"/>
              <a:endCxn id="9" idx="1"/>
            </p:cNvCxnSpPr>
            <p:nvPr/>
          </p:nvCxnSpPr>
          <p:spPr>
            <a:xfrm>
              <a:off x="3391976" y="3598657"/>
              <a:ext cx="541985" cy="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>
              <a:stCxn id="9" idx="3"/>
              <a:endCxn id="12" idx="1"/>
            </p:cNvCxnSpPr>
            <p:nvPr/>
          </p:nvCxnSpPr>
          <p:spPr>
            <a:xfrm flipV="1">
              <a:off x="4581961" y="3598656"/>
              <a:ext cx="1731970" cy="1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>
              <a:stCxn id="9" idx="3"/>
              <a:endCxn id="14" idx="1"/>
            </p:cNvCxnSpPr>
            <p:nvPr/>
          </p:nvCxnSpPr>
          <p:spPr>
            <a:xfrm>
              <a:off x="4581961" y="3598657"/>
              <a:ext cx="541985" cy="701598"/>
            </a:xfrm>
            <a:prstGeom prst="straightConnector1">
              <a:avLst/>
            </a:prstGeom>
            <a:ln w="38100">
              <a:solidFill>
                <a:schemeClr val="accent2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stCxn id="14" idx="3"/>
              <a:endCxn id="12" idx="1"/>
            </p:cNvCxnSpPr>
            <p:nvPr/>
          </p:nvCxnSpPr>
          <p:spPr>
            <a:xfrm flipV="1">
              <a:off x="5771946" y="3598656"/>
              <a:ext cx="541985" cy="701599"/>
            </a:xfrm>
            <a:prstGeom prst="straightConnector1">
              <a:avLst/>
            </a:prstGeom>
            <a:ln w="38100">
              <a:solidFill>
                <a:schemeClr val="accent2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꺾인 연결선 33"/>
            <p:cNvCxnSpPr>
              <a:stCxn id="14" idx="3"/>
              <a:endCxn id="15" idx="2"/>
            </p:cNvCxnSpPr>
            <p:nvPr/>
          </p:nvCxnSpPr>
          <p:spPr>
            <a:xfrm flipV="1">
              <a:off x="5771946" y="3922656"/>
              <a:ext cx="2055971" cy="377599"/>
            </a:xfrm>
            <a:prstGeom prst="bentConnector2">
              <a:avLst/>
            </a:prstGeom>
            <a:ln w="38100">
              <a:solidFill>
                <a:schemeClr val="accent2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>
              <a:stCxn id="12" idx="3"/>
              <a:endCxn id="15" idx="1"/>
            </p:cNvCxnSpPr>
            <p:nvPr/>
          </p:nvCxnSpPr>
          <p:spPr>
            <a:xfrm>
              <a:off x="6961931" y="3598656"/>
              <a:ext cx="541986" cy="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/>
            <p:cNvCxnSpPr>
              <a:stCxn id="15" idx="3"/>
              <a:endCxn id="16" idx="1"/>
            </p:cNvCxnSpPr>
            <p:nvPr/>
          </p:nvCxnSpPr>
          <p:spPr>
            <a:xfrm>
              <a:off x="8151917" y="3598656"/>
              <a:ext cx="541984" cy="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>
              <a:stCxn id="16" idx="3"/>
              <a:endCxn id="17" idx="1"/>
            </p:cNvCxnSpPr>
            <p:nvPr/>
          </p:nvCxnSpPr>
          <p:spPr>
            <a:xfrm>
              <a:off x="9341901" y="3598656"/>
              <a:ext cx="540576" cy="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stCxn id="17" idx="3"/>
              <a:endCxn id="18" idx="1"/>
            </p:cNvCxnSpPr>
            <p:nvPr/>
          </p:nvCxnSpPr>
          <p:spPr>
            <a:xfrm>
              <a:off x="10530477" y="3598656"/>
              <a:ext cx="540576" cy="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>
              <a:stCxn id="19" idx="2"/>
              <a:endCxn id="2" idx="0"/>
            </p:cNvCxnSpPr>
            <p:nvPr/>
          </p:nvCxnSpPr>
          <p:spPr>
            <a:xfrm>
              <a:off x="1877991" y="2923858"/>
              <a:ext cx="0" cy="350798"/>
            </a:xfrm>
            <a:prstGeom prst="line">
              <a:avLst/>
            </a:prstGeom>
            <a:ln w="38100">
              <a:solidFill>
                <a:schemeClr val="accent2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직사각형 49"/>
            <p:cNvSpPr/>
            <p:nvPr/>
          </p:nvSpPr>
          <p:spPr>
            <a:xfrm>
              <a:off x="4585844" y="4367223"/>
              <a:ext cx="1714512" cy="14287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공유하기</a:t>
              </a:r>
              <a:endParaRPr lang="en-US" altLang="ko-KR" sz="1200" dirty="0" smtClean="0">
                <a:solidFill>
                  <a:sysClr val="windowText" lastClr="000000"/>
                </a:solidFill>
                <a:latin typeface="-윤고딕310" pitchFamily="18" charset="-127"/>
                <a:ea typeface="-윤고딕310" pitchFamily="18" charset="-127"/>
              </a:endParaRPr>
            </a:p>
            <a:p>
              <a:pPr algn="ctr"/>
              <a:r>
                <a:rPr lang="ko-KR" altLang="en-US" sz="120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상품 </a:t>
              </a:r>
              <a:r>
                <a:rPr lang="ko-KR" altLang="en-US" sz="12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정보</a:t>
              </a:r>
              <a:endParaRPr lang="en-US" altLang="ko-KR" sz="1200" dirty="0" smtClean="0">
                <a:solidFill>
                  <a:sysClr val="windowText" lastClr="000000"/>
                </a:solidFill>
                <a:latin typeface="-윤고딕310" pitchFamily="18" charset="-127"/>
                <a:ea typeface="-윤고딕310" pitchFamily="18" charset="-127"/>
              </a:endParaRPr>
            </a:p>
            <a:p>
              <a:pPr algn="ctr"/>
              <a:r>
                <a:rPr lang="ko-KR" altLang="en-US" sz="120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배송 </a:t>
              </a:r>
              <a:r>
                <a:rPr lang="ko-KR" altLang="en-US" sz="12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정보</a:t>
              </a:r>
              <a:endParaRPr lang="en-US" altLang="ko-KR" sz="1200" dirty="0" smtClean="0">
                <a:solidFill>
                  <a:sysClr val="windowText" lastClr="000000"/>
                </a:solidFill>
                <a:latin typeface="-윤고딕310" pitchFamily="18" charset="-127"/>
                <a:ea typeface="-윤고딕310" pitchFamily="18" charset="-127"/>
              </a:endParaRPr>
            </a:p>
            <a:p>
              <a:pPr algn="ctr"/>
              <a:r>
                <a:rPr lang="ko-KR" altLang="en-US" sz="120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상품평</a:t>
              </a:r>
              <a:endParaRPr lang="en-US" altLang="ko-KR" sz="1200" dirty="0" smtClean="0">
                <a:solidFill>
                  <a:sysClr val="windowText" lastClr="000000"/>
                </a:solidFill>
                <a:latin typeface="-윤고딕310" pitchFamily="18" charset="-127"/>
                <a:ea typeface="-윤고딕310" pitchFamily="18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6967110" y="1452999"/>
              <a:ext cx="1714029" cy="1842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배송지</a:t>
              </a:r>
              <a:endParaRPr lang="en-US" altLang="ko-KR" sz="1200" dirty="0" smtClean="0">
                <a:solidFill>
                  <a:sysClr val="windowText" lastClr="000000"/>
                </a:solidFill>
                <a:latin typeface="-윤고딕310" pitchFamily="18" charset="-127"/>
                <a:ea typeface="-윤고딕310" pitchFamily="18" charset="-127"/>
              </a:endParaRPr>
            </a:p>
            <a:p>
              <a:pPr algn="ctr"/>
              <a:r>
                <a:rPr lang="en-US" altLang="ko-KR" sz="12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(</a:t>
              </a:r>
              <a:r>
                <a:rPr lang="ko-KR" altLang="en-US" sz="12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사전 저장</a:t>
              </a:r>
              <a:r>
                <a:rPr lang="en-US" altLang="ko-KR" sz="12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)</a:t>
              </a:r>
            </a:p>
            <a:p>
              <a:pPr algn="ctr"/>
              <a:endParaRPr lang="en-US" altLang="ko-KR" sz="1200" dirty="0">
                <a:solidFill>
                  <a:sysClr val="windowText" lastClr="000000"/>
                </a:solidFill>
                <a:latin typeface="-윤고딕310" pitchFamily="18" charset="-127"/>
                <a:ea typeface="-윤고딕310" pitchFamily="18" charset="-127"/>
              </a:endParaRPr>
            </a:p>
            <a:p>
              <a:pPr algn="ctr"/>
              <a:r>
                <a:rPr lang="ko-KR" altLang="en-US" sz="12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시간 선택</a:t>
              </a:r>
              <a:endParaRPr lang="en-US" altLang="ko-KR" sz="1200" dirty="0" smtClean="0">
                <a:solidFill>
                  <a:sysClr val="windowText" lastClr="000000"/>
                </a:solidFill>
                <a:latin typeface="-윤고딕310" pitchFamily="18" charset="-127"/>
                <a:ea typeface="-윤고딕310" pitchFamily="18" charset="-127"/>
              </a:endParaRPr>
            </a:p>
            <a:p>
              <a:pPr algn="ctr"/>
              <a:r>
                <a:rPr lang="ko-KR" altLang="en-US" sz="1200" dirty="0" err="1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배송비</a:t>
              </a:r>
              <a:r>
                <a:rPr lang="ko-KR" altLang="en-US" sz="12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 안내</a:t>
              </a:r>
              <a:endParaRPr lang="en-US" altLang="ko-KR" sz="1200" dirty="0" smtClean="0">
                <a:solidFill>
                  <a:sysClr val="windowText" lastClr="000000"/>
                </a:solidFill>
                <a:latin typeface="-윤고딕310" pitchFamily="18" charset="-127"/>
                <a:ea typeface="-윤고딕310" pitchFamily="18" charset="-127"/>
              </a:endParaRPr>
            </a:p>
            <a:p>
              <a:pPr algn="ctr"/>
              <a:endParaRPr lang="en-US" altLang="ko-KR" sz="1200" dirty="0">
                <a:solidFill>
                  <a:sysClr val="windowText" lastClr="000000"/>
                </a:solidFill>
                <a:latin typeface="-윤고딕310" pitchFamily="18" charset="-127"/>
                <a:ea typeface="-윤고딕310" pitchFamily="18" charset="-127"/>
              </a:endParaRPr>
            </a:p>
            <a:p>
              <a:pPr algn="ctr"/>
              <a:r>
                <a:rPr lang="ko-KR" altLang="en-US" sz="1200" dirty="0" err="1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배송지</a:t>
              </a:r>
              <a:endParaRPr lang="en-US" altLang="ko-KR" sz="1200" dirty="0" smtClean="0">
                <a:solidFill>
                  <a:sysClr val="windowText" lastClr="000000"/>
                </a:solidFill>
                <a:latin typeface="-윤고딕310" pitchFamily="18" charset="-127"/>
                <a:ea typeface="-윤고딕310" pitchFamily="18" charset="-127"/>
              </a:endParaRPr>
            </a:p>
            <a:p>
              <a:pPr algn="ctr"/>
              <a:r>
                <a:rPr lang="ko-KR" altLang="en-US" sz="12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정보 확인</a:t>
              </a:r>
              <a:endParaRPr lang="en-US" altLang="ko-KR" sz="1200" dirty="0" smtClean="0">
                <a:solidFill>
                  <a:sysClr val="windowText" lastClr="000000"/>
                </a:solidFill>
                <a:latin typeface="-윤고딕310" pitchFamily="18" charset="-127"/>
                <a:ea typeface="-윤고딕310" pitchFamily="18" charset="-127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8014868" y="3938595"/>
              <a:ext cx="2000264" cy="1842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주문 정보</a:t>
              </a:r>
              <a:endParaRPr lang="en-US" altLang="ko-KR" sz="1200" dirty="0" smtClean="0">
                <a:solidFill>
                  <a:sysClr val="windowText" lastClr="000000"/>
                </a:solidFill>
                <a:latin typeface="-윤고딕310" pitchFamily="18" charset="-127"/>
                <a:ea typeface="-윤고딕310" pitchFamily="18" charset="-127"/>
              </a:endParaRPr>
            </a:p>
            <a:p>
              <a:pPr algn="ctr"/>
              <a:r>
                <a:rPr lang="ko-KR" altLang="en-US" sz="12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배송 정보</a:t>
              </a:r>
              <a:endParaRPr lang="en-US" altLang="ko-KR" sz="1200" dirty="0" smtClean="0">
                <a:solidFill>
                  <a:sysClr val="windowText" lastClr="000000"/>
                </a:solidFill>
                <a:latin typeface="-윤고딕310" pitchFamily="18" charset="-127"/>
                <a:ea typeface="-윤고딕310" pitchFamily="18" charset="-127"/>
              </a:endParaRPr>
            </a:p>
            <a:p>
              <a:pPr algn="ctr"/>
              <a:r>
                <a:rPr lang="ko-KR" altLang="en-US" sz="12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상품 정보</a:t>
              </a:r>
              <a:endParaRPr lang="en-US" altLang="ko-KR" sz="1200" dirty="0" smtClean="0">
                <a:solidFill>
                  <a:sysClr val="windowText" lastClr="000000"/>
                </a:solidFill>
                <a:latin typeface="-윤고딕310" pitchFamily="18" charset="-127"/>
                <a:ea typeface="-윤고딕310" pitchFamily="18" charset="-127"/>
              </a:endParaRPr>
            </a:p>
            <a:p>
              <a:pPr algn="ctr"/>
              <a:endParaRPr lang="en-US" altLang="ko-KR" sz="1200" dirty="0">
                <a:solidFill>
                  <a:sysClr val="windowText" lastClr="000000"/>
                </a:solidFill>
                <a:latin typeface="-윤고딕310" pitchFamily="18" charset="-127"/>
                <a:ea typeface="-윤고딕310" pitchFamily="18" charset="-127"/>
              </a:endParaRPr>
            </a:p>
            <a:p>
              <a:pPr algn="ctr"/>
              <a:r>
                <a:rPr lang="ko-KR" altLang="en-US" sz="12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할인 </a:t>
              </a:r>
              <a:r>
                <a:rPr lang="en-US" altLang="ko-KR" sz="12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&amp; </a:t>
              </a:r>
              <a:r>
                <a:rPr lang="ko-KR" altLang="en-US" sz="12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적립</a:t>
              </a:r>
              <a:endParaRPr lang="en-US" altLang="ko-KR" sz="1200" dirty="0" smtClean="0">
                <a:solidFill>
                  <a:sysClr val="windowText" lastClr="000000"/>
                </a:solidFill>
                <a:latin typeface="-윤고딕310" pitchFamily="18" charset="-127"/>
                <a:ea typeface="-윤고딕310" pitchFamily="18" charset="-127"/>
              </a:endParaRPr>
            </a:p>
            <a:p>
              <a:pPr algn="ctr"/>
              <a:endParaRPr lang="en-US" altLang="ko-KR" sz="1200" dirty="0">
                <a:solidFill>
                  <a:sysClr val="windowText" lastClr="000000"/>
                </a:solidFill>
                <a:latin typeface="-윤고딕310" pitchFamily="18" charset="-127"/>
                <a:ea typeface="-윤고딕310" pitchFamily="18" charset="-127"/>
              </a:endParaRPr>
            </a:p>
            <a:p>
              <a:pPr algn="ctr"/>
              <a:r>
                <a:rPr lang="ko-KR" altLang="en-US" sz="12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결제 수단</a:t>
              </a:r>
              <a:endParaRPr lang="en-US" altLang="ko-KR" sz="1200" dirty="0" smtClean="0">
                <a:solidFill>
                  <a:sysClr val="windowText" lastClr="000000"/>
                </a:solidFill>
                <a:latin typeface="-윤고딕310" pitchFamily="18" charset="-127"/>
                <a:ea typeface="-윤고딕310" pitchFamily="18" charset="-127"/>
              </a:endParaRPr>
            </a:p>
            <a:p>
              <a:pPr algn="ctr"/>
              <a:r>
                <a:rPr lang="en-US" altLang="ko-KR" sz="12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(</a:t>
              </a:r>
              <a:r>
                <a:rPr lang="ko-KR" altLang="en-US" sz="12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간편 결제</a:t>
              </a:r>
              <a:r>
                <a:rPr lang="en-US" altLang="ko-KR" sz="12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)</a:t>
              </a: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0110383" y="3810453"/>
              <a:ext cx="1763992" cy="1842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2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주문 완료</a:t>
              </a:r>
              <a:endParaRPr lang="en-US" altLang="ko-KR" sz="1200" dirty="0" smtClean="0">
                <a:solidFill>
                  <a:sysClr val="windowText" lastClr="000000"/>
                </a:solidFill>
                <a:latin typeface="-윤고딕310" pitchFamily="18" charset="-127"/>
                <a:ea typeface="-윤고딕310" pitchFamily="18" charset="-127"/>
              </a:endParaRPr>
            </a:p>
            <a:p>
              <a:pPr algn="r"/>
              <a:endParaRPr lang="en-US" altLang="ko-KR" sz="1200" dirty="0">
                <a:solidFill>
                  <a:sysClr val="windowText" lastClr="000000"/>
                </a:solidFill>
                <a:latin typeface="-윤고딕310" pitchFamily="18" charset="-127"/>
                <a:ea typeface="-윤고딕310" pitchFamily="18" charset="-127"/>
              </a:endParaRPr>
            </a:p>
            <a:p>
              <a:pPr algn="r"/>
              <a:r>
                <a:rPr lang="ko-KR" altLang="en-US" sz="12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주문 확인</a:t>
              </a:r>
              <a:endParaRPr lang="en-US" altLang="ko-KR" sz="1200" dirty="0" smtClean="0">
                <a:solidFill>
                  <a:sysClr val="windowText" lastClr="000000"/>
                </a:solidFill>
                <a:latin typeface="-윤고딕310" pitchFamily="18" charset="-127"/>
                <a:ea typeface="-윤고딕310" pitchFamily="18" charset="-127"/>
              </a:endParaRPr>
            </a:p>
            <a:p>
              <a:pPr algn="r"/>
              <a:r>
                <a:rPr lang="en-US" altLang="ko-KR" sz="12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(</a:t>
              </a:r>
              <a:r>
                <a:rPr lang="ko-KR" altLang="en-US" sz="12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주문 취소</a:t>
              </a:r>
              <a:r>
                <a:rPr lang="en-US" altLang="ko-KR" sz="12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)</a:t>
              </a:r>
            </a:p>
            <a:p>
              <a:pPr algn="r"/>
              <a:endParaRPr lang="en-US" altLang="ko-KR" sz="1200" dirty="0">
                <a:solidFill>
                  <a:sysClr val="windowText" lastClr="000000"/>
                </a:solidFill>
                <a:latin typeface="-윤고딕310" pitchFamily="18" charset="-127"/>
                <a:ea typeface="-윤고딕310" pitchFamily="18" charset="-127"/>
              </a:endParaRPr>
            </a:p>
            <a:p>
              <a:pPr algn="r"/>
              <a:r>
                <a:rPr lang="en-US" altLang="ko-KR" sz="12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SMS </a:t>
              </a:r>
              <a:r>
                <a:rPr lang="ko-KR" altLang="en-US" sz="12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알림</a:t>
              </a:r>
              <a:endParaRPr lang="en-US" altLang="ko-KR" sz="1200" dirty="0" smtClean="0">
                <a:solidFill>
                  <a:sysClr val="windowText" lastClr="000000"/>
                </a:solidFill>
                <a:latin typeface="-윤고딕310" pitchFamily="18" charset="-127"/>
                <a:ea typeface="-윤고딕310" pitchFamily="18" charset="-127"/>
              </a:endParaRPr>
            </a:p>
            <a:p>
              <a:pPr algn="r"/>
              <a:r>
                <a:rPr lang="en-US" altLang="ko-KR" sz="12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(</a:t>
              </a:r>
              <a:r>
                <a:rPr lang="ko-KR" altLang="en-US" sz="12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결제 상황</a:t>
              </a:r>
              <a:r>
                <a:rPr lang="en-US" altLang="ko-KR" sz="12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)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9105489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ㅀㅀㅀㅀㅀ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장단점 복사.jpg"/>
          <p:cNvPicPr>
            <a:picLocks noChangeAspect="1"/>
          </p:cNvPicPr>
          <p:nvPr/>
        </p:nvPicPr>
        <p:blipFill>
          <a:blip r:embed="rId2"/>
          <a:srcRect b="7292"/>
          <a:stretch>
            <a:fillRect/>
          </a:stretch>
        </p:blipFill>
        <p:spPr>
          <a:xfrm>
            <a:off x="0" y="142852"/>
            <a:ext cx="9144000" cy="6357934"/>
          </a:xfrm>
          <a:prstGeom prst="rect">
            <a:avLst/>
          </a:prstGeom>
        </p:spPr>
      </p:pic>
      <p:grpSp>
        <p:nvGrpSpPr>
          <p:cNvPr id="20" name="그룹 18"/>
          <p:cNvGrpSpPr/>
          <p:nvPr/>
        </p:nvGrpSpPr>
        <p:grpSpPr>
          <a:xfrm>
            <a:off x="928662" y="2214554"/>
            <a:ext cx="3214710" cy="3174087"/>
            <a:chOff x="2126086" y="2521527"/>
            <a:chExt cx="3415732" cy="2070879"/>
          </a:xfrm>
        </p:grpSpPr>
        <p:sp>
          <p:nvSpPr>
            <p:cNvPr id="25" name="직사각형 24"/>
            <p:cNvSpPr/>
            <p:nvPr/>
          </p:nvSpPr>
          <p:spPr>
            <a:xfrm>
              <a:off x="2201991" y="2521527"/>
              <a:ext cx="3339827" cy="3463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비교적 간단한 </a:t>
              </a:r>
              <a:r>
                <a:rPr lang="ko-KR" altLang="en-US" sz="2000" dirty="0" err="1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뎁스</a:t>
              </a:r>
              <a:endParaRPr lang="ko-KR" altLang="en-US" sz="2000" dirty="0">
                <a:solidFill>
                  <a:sysClr val="windowText" lastClr="000000"/>
                </a:solidFill>
                <a:latin typeface="-윤고딕310" pitchFamily="18" charset="-127"/>
                <a:ea typeface="-윤고딕310" pitchFamily="18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201991" y="2941004"/>
              <a:ext cx="3339827" cy="3463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이미지 중심의 </a:t>
              </a:r>
              <a:r>
                <a:rPr lang="ko-KR" altLang="en-US" sz="2000" dirty="0" err="1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사이드바</a:t>
              </a:r>
              <a:endParaRPr lang="ko-KR" altLang="en-US" sz="2000" dirty="0">
                <a:solidFill>
                  <a:sysClr val="windowText" lastClr="000000"/>
                </a:solidFill>
                <a:latin typeface="-윤고딕310" pitchFamily="18" charset="-127"/>
                <a:ea typeface="-윤고딕310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201991" y="3546914"/>
              <a:ext cx="3339827" cy="3463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점포 </a:t>
              </a:r>
              <a:r>
                <a:rPr lang="ko-KR" altLang="en-US" sz="200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상품만 </a:t>
              </a:r>
              <a:endParaRPr lang="en-US" altLang="ko-KR" sz="2000" smtClean="0">
                <a:solidFill>
                  <a:sysClr val="windowText" lastClr="000000"/>
                </a:solidFill>
                <a:latin typeface="-윤고딕310" pitchFamily="18" charset="-127"/>
                <a:ea typeface="-윤고딕310" pitchFamily="18" charset="-127"/>
              </a:endParaRPr>
            </a:p>
            <a:p>
              <a:pPr algn="ctr"/>
              <a:r>
                <a:rPr lang="ko-KR" altLang="en-US" sz="200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체크하여 열람 </a:t>
              </a:r>
              <a:r>
                <a:rPr lang="ko-KR" altLang="en-US" sz="20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가능</a:t>
              </a:r>
              <a:endParaRPr lang="en-US" altLang="ko-KR" sz="2000" dirty="0" smtClean="0">
                <a:solidFill>
                  <a:sysClr val="windowText" lastClr="000000"/>
                </a:solidFill>
                <a:latin typeface="-윤고딕310" pitchFamily="18" charset="-127"/>
                <a:ea typeface="-윤고딕310" pitchFamily="18" charset="-127"/>
              </a:endParaRPr>
            </a:p>
            <a:p>
              <a:pPr algn="ctr"/>
              <a:r>
                <a:rPr lang="en-US" altLang="ko-KR" sz="20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(</a:t>
              </a:r>
              <a:r>
                <a:rPr lang="ko-KR" altLang="en-US" sz="20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불필요한 정보 </a:t>
              </a:r>
              <a:r>
                <a:rPr lang="ko-KR" altLang="en-US" sz="2000" dirty="0" err="1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필터링</a:t>
              </a:r>
              <a:r>
                <a:rPr lang="en-US" altLang="ko-KR" sz="20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)</a:t>
              </a:r>
              <a:endParaRPr lang="ko-KR" altLang="en-US" sz="2000" dirty="0">
                <a:solidFill>
                  <a:sysClr val="windowText" lastClr="000000"/>
                </a:solidFill>
                <a:latin typeface="-윤고딕310" pitchFamily="18" charset="-127"/>
                <a:ea typeface="-윤고딕310" pitchFamily="18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126086" y="4246042"/>
              <a:ext cx="3339827" cy="3463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err="1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히스토리</a:t>
              </a:r>
              <a:r>
                <a:rPr lang="ko-KR" altLang="en-US" sz="2000" dirty="0" smtClean="0">
                  <a:solidFill>
                    <a:sysClr val="windowText" lastClr="000000"/>
                  </a:solidFill>
                  <a:latin typeface="-윤고딕310" pitchFamily="18" charset="-127"/>
                  <a:ea typeface="-윤고딕310" pitchFamily="18" charset="-127"/>
                </a:rPr>
                <a:t> 기능</a:t>
              </a:r>
              <a:endParaRPr lang="ko-KR" altLang="en-US" sz="2000" dirty="0">
                <a:solidFill>
                  <a:sysClr val="windowText" lastClr="000000"/>
                </a:solidFill>
                <a:latin typeface="-윤고딕310" pitchFamily="18" charset="-127"/>
                <a:ea typeface="-윤고딕310" pitchFamily="18" charset="-127"/>
              </a:endParaRPr>
            </a:p>
          </p:txBody>
        </p:sp>
      </p:grpSp>
      <p:grpSp>
        <p:nvGrpSpPr>
          <p:cNvPr id="29" name="그룹 19"/>
          <p:cNvGrpSpPr/>
          <p:nvPr/>
        </p:nvGrpSpPr>
        <p:grpSpPr>
          <a:xfrm>
            <a:off x="5072066" y="2494324"/>
            <a:ext cx="3085154" cy="2720626"/>
            <a:chOff x="2201991" y="2521527"/>
            <a:chExt cx="3339827" cy="2143991"/>
          </a:xfrm>
        </p:grpSpPr>
        <p:sp>
          <p:nvSpPr>
            <p:cNvPr id="30" name="직사각형 29"/>
            <p:cNvSpPr/>
            <p:nvPr/>
          </p:nvSpPr>
          <p:spPr>
            <a:xfrm>
              <a:off x="2201991" y="2521527"/>
              <a:ext cx="3339827" cy="3463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-윤고딕310" pitchFamily="18" charset="-127"/>
                  <a:ea typeface="-윤고딕310" pitchFamily="18" charset="-127"/>
                </a:rPr>
                <a:t>복잡한 화면 </a:t>
              </a:r>
              <a:r>
                <a:rPr lang="ko-KR" altLang="en-US" sz="2000" smtClean="0">
                  <a:solidFill>
                    <a:schemeClr val="bg1"/>
                  </a:solidFill>
                  <a:latin typeface="-윤고딕310" pitchFamily="18" charset="-127"/>
                  <a:ea typeface="-윤고딕310" pitchFamily="18" charset="-127"/>
                </a:rPr>
                <a:t>구성 </a:t>
              </a:r>
              <a:endParaRPr lang="en-US" altLang="ko-KR" sz="2000" smtClean="0">
                <a:solidFill>
                  <a:schemeClr val="bg1"/>
                </a:solidFill>
                <a:latin typeface="-윤고딕310" pitchFamily="18" charset="-127"/>
                <a:ea typeface="-윤고딕310" pitchFamily="18" charset="-127"/>
              </a:endParaRPr>
            </a:p>
            <a:p>
              <a:pPr algn="ctr"/>
              <a:r>
                <a:rPr lang="ko-KR" altLang="en-US" sz="2000" smtClean="0">
                  <a:solidFill>
                    <a:schemeClr val="bg1"/>
                  </a:solidFill>
                  <a:latin typeface="-윤고딕310" pitchFamily="18" charset="-127"/>
                  <a:ea typeface="-윤고딕310" pitchFamily="18" charset="-127"/>
                </a:rPr>
                <a:t>및 절차 </a:t>
              </a:r>
              <a:r>
                <a:rPr lang="en-US" altLang="ko-KR" sz="2000" smtClean="0">
                  <a:solidFill>
                    <a:schemeClr val="bg1"/>
                  </a:solidFill>
                  <a:latin typeface="-윤고딕310" pitchFamily="18" charset="-127"/>
                  <a:ea typeface="-윤고딕310" pitchFamily="18" charset="-127"/>
                </a:rPr>
                <a:t>(</a:t>
              </a:r>
              <a:r>
                <a:rPr lang="ko-KR" altLang="en-US" sz="2000" dirty="0" smtClean="0">
                  <a:solidFill>
                    <a:schemeClr val="bg1"/>
                  </a:solidFill>
                  <a:latin typeface="-윤고딕310" pitchFamily="18" charset="-127"/>
                  <a:ea typeface="-윤고딕310" pitchFamily="18" charset="-127"/>
                </a:rPr>
                <a:t>웹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-윤고딕310" pitchFamily="18" charset="-127"/>
                  <a:ea typeface="-윤고딕310" pitchFamily="18" charset="-127"/>
                </a:rPr>
                <a:t>)</a:t>
              </a:r>
              <a:endParaRPr lang="ko-KR" altLang="en-US" sz="2000" dirty="0">
                <a:solidFill>
                  <a:schemeClr val="bg1"/>
                </a:solidFill>
                <a:latin typeface="-윤고딕310" pitchFamily="18" charset="-127"/>
                <a:ea typeface="-윤고딕310" pitchFamily="18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201991" y="3120736"/>
              <a:ext cx="3339827" cy="3463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-윤고딕310" pitchFamily="18" charset="-127"/>
                  <a:ea typeface="-윤고딕310" pitchFamily="18" charset="-127"/>
                </a:rPr>
                <a:t>필요한 </a:t>
              </a:r>
              <a:r>
                <a:rPr lang="ko-KR" altLang="en-US" sz="2000" smtClean="0">
                  <a:solidFill>
                    <a:schemeClr val="bg1"/>
                  </a:solidFill>
                  <a:latin typeface="-윤고딕310" pitchFamily="18" charset="-127"/>
                  <a:ea typeface="-윤고딕310" pitchFamily="18" charset="-127"/>
                </a:rPr>
                <a:t>정보 누락</a:t>
              </a:r>
              <a:endParaRPr lang="en-US" altLang="ko-KR" sz="2000" smtClean="0">
                <a:solidFill>
                  <a:schemeClr val="bg1"/>
                </a:solidFill>
                <a:latin typeface="-윤고딕310" pitchFamily="18" charset="-127"/>
                <a:ea typeface="-윤고딕310" pitchFamily="18" charset="-127"/>
              </a:endParaRPr>
            </a:p>
            <a:p>
              <a:pPr algn="ctr"/>
              <a:r>
                <a:rPr lang="en-US" altLang="ko-KR" sz="2000" smtClean="0">
                  <a:solidFill>
                    <a:schemeClr val="bg1"/>
                  </a:solidFill>
                  <a:latin typeface="-윤고딕310" pitchFamily="18" charset="-127"/>
                  <a:ea typeface="-윤고딕310" pitchFamily="18" charset="-127"/>
                </a:rPr>
                <a:t>(</a:t>
              </a:r>
              <a:r>
                <a:rPr lang="ko-KR" altLang="en-US" sz="2000" dirty="0" smtClean="0">
                  <a:solidFill>
                    <a:schemeClr val="bg1"/>
                  </a:solidFill>
                  <a:latin typeface="-윤고딕310" pitchFamily="18" charset="-127"/>
                  <a:ea typeface="-윤고딕310" pitchFamily="18" charset="-127"/>
                </a:rPr>
                <a:t>생산자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-윤고딕310" pitchFamily="18" charset="-127"/>
                  <a:ea typeface="-윤고딕310" pitchFamily="18" charset="-127"/>
                </a:rPr>
                <a:t>, </a:t>
              </a:r>
              <a:r>
                <a:rPr lang="ko-KR" altLang="en-US" sz="2000" dirty="0" smtClean="0">
                  <a:solidFill>
                    <a:schemeClr val="bg1"/>
                  </a:solidFill>
                  <a:latin typeface="-윤고딕310" pitchFamily="18" charset="-127"/>
                  <a:ea typeface="-윤고딕310" pitchFamily="18" charset="-127"/>
                </a:rPr>
                <a:t>산지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-윤고딕310" pitchFamily="18" charset="-127"/>
                  <a:ea typeface="-윤고딕310" pitchFamily="18" charset="-127"/>
                </a:rPr>
                <a:t>)</a:t>
              </a:r>
              <a:r>
                <a:rPr lang="ko-KR" altLang="en-US" sz="2000" dirty="0" smtClean="0">
                  <a:solidFill>
                    <a:schemeClr val="bg1"/>
                  </a:solidFill>
                  <a:latin typeface="-윤고딕310" pitchFamily="18" charset="-127"/>
                  <a:ea typeface="-윤고딕310" pitchFamily="18" charset="-127"/>
                </a:rPr>
                <a:t> 등</a:t>
              </a:r>
              <a:endParaRPr lang="ko-KR" altLang="en-US" sz="2000" dirty="0">
                <a:solidFill>
                  <a:schemeClr val="bg1"/>
                </a:solidFill>
                <a:latin typeface="-윤고딕310" pitchFamily="18" charset="-127"/>
                <a:ea typeface="-윤고딕310" pitchFamily="18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201991" y="3719945"/>
              <a:ext cx="3339827" cy="3463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smtClean="0">
                  <a:solidFill>
                    <a:schemeClr val="bg1"/>
                  </a:solidFill>
                  <a:latin typeface="-윤고딕310" pitchFamily="18" charset="-127"/>
                  <a:ea typeface="-윤고딕310" pitchFamily="18" charset="-127"/>
                </a:rPr>
                <a:t>사용자에게 </a:t>
              </a:r>
              <a:endParaRPr lang="en-US" altLang="ko-KR" sz="2000" smtClean="0">
                <a:solidFill>
                  <a:schemeClr val="bg1"/>
                </a:solidFill>
                <a:latin typeface="-윤고딕310" pitchFamily="18" charset="-127"/>
                <a:ea typeface="-윤고딕310" pitchFamily="18" charset="-127"/>
              </a:endParaRPr>
            </a:p>
            <a:p>
              <a:pPr algn="ctr"/>
              <a:r>
                <a:rPr lang="ko-KR" altLang="en-US" sz="2000" smtClean="0">
                  <a:solidFill>
                    <a:schemeClr val="bg1"/>
                  </a:solidFill>
                  <a:latin typeface="-윤고딕310" pitchFamily="18" charset="-127"/>
                  <a:ea typeface="-윤고딕310" pitchFamily="18" charset="-127"/>
                </a:rPr>
                <a:t>불필요한 </a:t>
              </a:r>
              <a:r>
                <a:rPr lang="ko-KR" altLang="en-US" sz="2000" dirty="0" smtClean="0">
                  <a:solidFill>
                    <a:schemeClr val="bg1"/>
                  </a:solidFill>
                  <a:latin typeface="-윤고딕310" pitchFamily="18" charset="-127"/>
                  <a:ea typeface="-윤고딕310" pitchFamily="18" charset="-127"/>
                </a:rPr>
                <a:t>정보 요구</a:t>
              </a:r>
              <a:endParaRPr lang="ko-KR" altLang="en-US" sz="2000" dirty="0">
                <a:solidFill>
                  <a:schemeClr val="bg1"/>
                </a:solidFill>
                <a:latin typeface="-윤고딕310" pitchFamily="18" charset="-127"/>
                <a:ea typeface="-윤고딕310" pitchFamily="18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201991" y="4319154"/>
              <a:ext cx="3339827" cy="3463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smtClean="0">
                  <a:solidFill>
                    <a:schemeClr val="bg1"/>
                  </a:solidFill>
                  <a:latin typeface="-윤고딕310" pitchFamily="18" charset="-127"/>
                  <a:ea typeface="-윤고딕310" pitchFamily="18" charset="-127"/>
                </a:rPr>
                <a:t>상품의 끝도 없는 </a:t>
              </a:r>
              <a:endParaRPr lang="en-US" altLang="ko-KR" sz="2000" smtClean="0">
                <a:solidFill>
                  <a:schemeClr val="bg1"/>
                </a:solidFill>
                <a:latin typeface="-윤고딕310" pitchFamily="18" charset="-127"/>
                <a:ea typeface="-윤고딕310" pitchFamily="18" charset="-127"/>
              </a:endParaRPr>
            </a:p>
            <a:p>
              <a:pPr algn="ctr"/>
              <a:r>
                <a:rPr lang="ko-KR" altLang="en-US" sz="2000" smtClean="0">
                  <a:solidFill>
                    <a:schemeClr val="bg1"/>
                  </a:solidFill>
                  <a:latin typeface="-윤고딕310" pitchFamily="18" charset="-127"/>
                  <a:ea typeface="-윤고딕310" pitchFamily="18" charset="-127"/>
                </a:rPr>
                <a:t>진열 </a:t>
              </a:r>
              <a:r>
                <a:rPr lang="en-US" altLang="ko-KR" sz="2000" smtClean="0">
                  <a:solidFill>
                    <a:schemeClr val="bg1"/>
                  </a:solidFill>
                  <a:latin typeface="-윤고딕310" pitchFamily="18" charset="-127"/>
                  <a:ea typeface="-윤고딕310" pitchFamily="18" charset="-127"/>
                </a:rPr>
                <a:t>(</a:t>
              </a:r>
              <a:r>
                <a:rPr lang="ko-KR" altLang="en-US" sz="2000" smtClean="0">
                  <a:solidFill>
                    <a:schemeClr val="bg1"/>
                  </a:solidFill>
                  <a:latin typeface="-윤고딕310" pitchFamily="18" charset="-127"/>
                  <a:ea typeface="-윤고딕310" pitchFamily="18" charset="-127"/>
                </a:rPr>
                <a:t>스크롤</a:t>
              </a:r>
              <a:r>
                <a:rPr lang="en-US" altLang="ko-KR" sz="2000" smtClean="0">
                  <a:solidFill>
                    <a:schemeClr val="bg1"/>
                  </a:solidFill>
                  <a:latin typeface="-윤고딕310" pitchFamily="18" charset="-127"/>
                  <a:ea typeface="-윤고딕310" pitchFamily="18" charset="-127"/>
                </a:rPr>
                <a:t>)</a:t>
              </a:r>
              <a:endParaRPr lang="ko-KR" altLang="en-US" sz="2000" dirty="0">
                <a:solidFill>
                  <a:schemeClr val="bg1"/>
                </a:solidFill>
                <a:latin typeface="-윤고딕310" pitchFamily="18" charset="-127"/>
                <a:ea typeface="-윤고딕310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71074197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9"/>
          <p:cNvGrpSpPr/>
          <p:nvPr/>
        </p:nvGrpSpPr>
        <p:grpSpPr>
          <a:xfrm>
            <a:off x="5072066" y="2494324"/>
            <a:ext cx="3085154" cy="2720626"/>
            <a:chOff x="2201991" y="2521527"/>
            <a:chExt cx="3339827" cy="2143991"/>
          </a:xfrm>
        </p:grpSpPr>
        <p:sp>
          <p:nvSpPr>
            <p:cNvPr id="30" name="직사각형 29"/>
            <p:cNvSpPr/>
            <p:nvPr/>
          </p:nvSpPr>
          <p:spPr>
            <a:xfrm>
              <a:off x="2201991" y="2521527"/>
              <a:ext cx="3339827" cy="3463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-윤고딕310" pitchFamily="18" charset="-127"/>
                  <a:ea typeface="-윤고딕310" pitchFamily="18" charset="-127"/>
                </a:rPr>
                <a:t>복잡한 화면 </a:t>
              </a:r>
              <a:r>
                <a:rPr lang="ko-KR" altLang="en-US" sz="2000" smtClean="0">
                  <a:solidFill>
                    <a:schemeClr val="bg1"/>
                  </a:solidFill>
                  <a:latin typeface="-윤고딕310" pitchFamily="18" charset="-127"/>
                  <a:ea typeface="-윤고딕310" pitchFamily="18" charset="-127"/>
                </a:rPr>
                <a:t>구성 </a:t>
              </a:r>
              <a:endParaRPr lang="en-US" altLang="ko-KR" sz="2000" smtClean="0">
                <a:solidFill>
                  <a:schemeClr val="bg1"/>
                </a:solidFill>
                <a:latin typeface="-윤고딕310" pitchFamily="18" charset="-127"/>
                <a:ea typeface="-윤고딕310" pitchFamily="18" charset="-127"/>
              </a:endParaRPr>
            </a:p>
            <a:p>
              <a:pPr algn="ctr"/>
              <a:r>
                <a:rPr lang="ko-KR" altLang="en-US" sz="2000" smtClean="0">
                  <a:solidFill>
                    <a:schemeClr val="bg1"/>
                  </a:solidFill>
                  <a:latin typeface="-윤고딕310" pitchFamily="18" charset="-127"/>
                  <a:ea typeface="-윤고딕310" pitchFamily="18" charset="-127"/>
                </a:rPr>
                <a:t>및 절차 </a:t>
              </a:r>
              <a:r>
                <a:rPr lang="en-US" altLang="ko-KR" sz="2000" smtClean="0">
                  <a:solidFill>
                    <a:schemeClr val="bg1"/>
                  </a:solidFill>
                  <a:latin typeface="-윤고딕310" pitchFamily="18" charset="-127"/>
                  <a:ea typeface="-윤고딕310" pitchFamily="18" charset="-127"/>
                </a:rPr>
                <a:t>(</a:t>
              </a:r>
              <a:r>
                <a:rPr lang="ko-KR" altLang="en-US" sz="2000" dirty="0" smtClean="0">
                  <a:solidFill>
                    <a:schemeClr val="bg1"/>
                  </a:solidFill>
                  <a:latin typeface="-윤고딕310" pitchFamily="18" charset="-127"/>
                  <a:ea typeface="-윤고딕310" pitchFamily="18" charset="-127"/>
                </a:rPr>
                <a:t>웹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-윤고딕310" pitchFamily="18" charset="-127"/>
                  <a:ea typeface="-윤고딕310" pitchFamily="18" charset="-127"/>
                </a:rPr>
                <a:t>)</a:t>
              </a:r>
              <a:endParaRPr lang="ko-KR" altLang="en-US" sz="2000" dirty="0">
                <a:solidFill>
                  <a:schemeClr val="bg1"/>
                </a:solidFill>
                <a:latin typeface="-윤고딕310" pitchFamily="18" charset="-127"/>
                <a:ea typeface="-윤고딕310" pitchFamily="18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201991" y="3120736"/>
              <a:ext cx="3339827" cy="3463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-윤고딕310" pitchFamily="18" charset="-127"/>
                  <a:ea typeface="-윤고딕310" pitchFamily="18" charset="-127"/>
                </a:rPr>
                <a:t>필요한 </a:t>
              </a:r>
              <a:r>
                <a:rPr lang="ko-KR" altLang="en-US" sz="2000" smtClean="0">
                  <a:solidFill>
                    <a:schemeClr val="bg1"/>
                  </a:solidFill>
                  <a:latin typeface="-윤고딕310" pitchFamily="18" charset="-127"/>
                  <a:ea typeface="-윤고딕310" pitchFamily="18" charset="-127"/>
                </a:rPr>
                <a:t>정보 누락</a:t>
              </a:r>
              <a:endParaRPr lang="en-US" altLang="ko-KR" sz="2000" smtClean="0">
                <a:solidFill>
                  <a:schemeClr val="bg1"/>
                </a:solidFill>
                <a:latin typeface="-윤고딕310" pitchFamily="18" charset="-127"/>
                <a:ea typeface="-윤고딕310" pitchFamily="18" charset="-127"/>
              </a:endParaRPr>
            </a:p>
            <a:p>
              <a:pPr algn="ctr"/>
              <a:r>
                <a:rPr lang="en-US" altLang="ko-KR" sz="2000" smtClean="0">
                  <a:solidFill>
                    <a:schemeClr val="bg1"/>
                  </a:solidFill>
                  <a:latin typeface="-윤고딕310" pitchFamily="18" charset="-127"/>
                  <a:ea typeface="-윤고딕310" pitchFamily="18" charset="-127"/>
                </a:rPr>
                <a:t>(</a:t>
              </a:r>
              <a:r>
                <a:rPr lang="ko-KR" altLang="en-US" sz="2000" dirty="0" smtClean="0">
                  <a:solidFill>
                    <a:schemeClr val="bg1"/>
                  </a:solidFill>
                  <a:latin typeface="-윤고딕310" pitchFamily="18" charset="-127"/>
                  <a:ea typeface="-윤고딕310" pitchFamily="18" charset="-127"/>
                </a:rPr>
                <a:t>생산자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-윤고딕310" pitchFamily="18" charset="-127"/>
                  <a:ea typeface="-윤고딕310" pitchFamily="18" charset="-127"/>
                </a:rPr>
                <a:t>, </a:t>
              </a:r>
              <a:r>
                <a:rPr lang="ko-KR" altLang="en-US" sz="2000" dirty="0" smtClean="0">
                  <a:solidFill>
                    <a:schemeClr val="bg1"/>
                  </a:solidFill>
                  <a:latin typeface="-윤고딕310" pitchFamily="18" charset="-127"/>
                  <a:ea typeface="-윤고딕310" pitchFamily="18" charset="-127"/>
                </a:rPr>
                <a:t>산지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-윤고딕310" pitchFamily="18" charset="-127"/>
                  <a:ea typeface="-윤고딕310" pitchFamily="18" charset="-127"/>
                </a:rPr>
                <a:t>)</a:t>
              </a:r>
              <a:r>
                <a:rPr lang="ko-KR" altLang="en-US" sz="2000" dirty="0" smtClean="0">
                  <a:solidFill>
                    <a:schemeClr val="bg1"/>
                  </a:solidFill>
                  <a:latin typeface="-윤고딕310" pitchFamily="18" charset="-127"/>
                  <a:ea typeface="-윤고딕310" pitchFamily="18" charset="-127"/>
                </a:rPr>
                <a:t> 등</a:t>
              </a:r>
              <a:endParaRPr lang="ko-KR" altLang="en-US" sz="2000" dirty="0">
                <a:solidFill>
                  <a:schemeClr val="bg1"/>
                </a:solidFill>
                <a:latin typeface="-윤고딕310" pitchFamily="18" charset="-127"/>
                <a:ea typeface="-윤고딕310" pitchFamily="18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201991" y="3719945"/>
              <a:ext cx="3339827" cy="3463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smtClean="0">
                  <a:solidFill>
                    <a:schemeClr val="bg1"/>
                  </a:solidFill>
                  <a:latin typeface="-윤고딕310" pitchFamily="18" charset="-127"/>
                  <a:ea typeface="-윤고딕310" pitchFamily="18" charset="-127"/>
                </a:rPr>
                <a:t>사용자에게 </a:t>
              </a:r>
              <a:endParaRPr lang="en-US" altLang="ko-KR" sz="2000" smtClean="0">
                <a:solidFill>
                  <a:schemeClr val="bg1"/>
                </a:solidFill>
                <a:latin typeface="-윤고딕310" pitchFamily="18" charset="-127"/>
                <a:ea typeface="-윤고딕310" pitchFamily="18" charset="-127"/>
              </a:endParaRPr>
            </a:p>
            <a:p>
              <a:pPr algn="ctr"/>
              <a:r>
                <a:rPr lang="ko-KR" altLang="en-US" sz="2000" smtClean="0">
                  <a:solidFill>
                    <a:schemeClr val="bg1"/>
                  </a:solidFill>
                  <a:latin typeface="-윤고딕310" pitchFamily="18" charset="-127"/>
                  <a:ea typeface="-윤고딕310" pitchFamily="18" charset="-127"/>
                </a:rPr>
                <a:t>불필요한 </a:t>
              </a:r>
              <a:r>
                <a:rPr lang="ko-KR" altLang="en-US" sz="2000" dirty="0" smtClean="0">
                  <a:solidFill>
                    <a:schemeClr val="bg1"/>
                  </a:solidFill>
                  <a:latin typeface="-윤고딕310" pitchFamily="18" charset="-127"/>
                  <a:ea typeface="-윤고딕310" pitchFamily="18" charset="-127"/>
                </a:rPr>
                <a:t>정보 요구</a:t>
              </a:r>
              <a:endParaRPr lang="ko-KR" altLang="en-US" sz="2000" dirty="0">
                <a:solidFill>
                  <a:schemeClr val="bg1"/>
                </a:solidFill>
                <a:latin typeface="-윤고딕310" pitchFamily="18" charset="-127"/>
                <a:ea typeface="-윤고딕310" pitchFamily="18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201991" y="4319154"/>
              <a:ext cx="3339827" cy="3463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smtClean="0">
                  <a:solidFill>
                    <a:schemeClr val="bg1"/>
                  </a:solidFill>
                  <a:latin typeface="-윤고딕310" pitchFamily="18" charset="-127"/>
                  <a:ea typeface="-윤고딕310" pitchFamily="18" charset="-127"/>
                </a:rPr>
                <a:t>상품의 끝도 없는 </a:t>
              </a:r>
              <a:endParaRPr lang="en-US" altLang="ko-KR" sz="2000" smtClean="0">
                <a:solidFill>
                  <a:schemeClr val="bg1"/>
                </a:solidFill>
                <a:latin typeface="-윤고딕310" pitchFamily="18" charset="-127"/>
                <a:ea typeface="-윤고딕310" pitchFamily="18" charset="-127"/>
              </a:endParaRPr>
            </a:p>
            <a:p>
              <a:pPr algn="ctr"/>
              <a:r>
                <a:rPr lang="ko-KR" altLang="en-US" sz="2000" smtClean="0">
                  <a:solidFill>
                    <a:schemeClr val="bg1"/>
                  </a:solidFill>
                  <a:latin typeface="-윤고딕310" pitchFamily="18" charset="-127"/>
                  <a:ea typeface="-윤고딕310" pitchFamily="18" charset="-127"/>
                </a:rPr>
                <a:t>진열 </a:t>
              </a:r>
              <a:r>
                <a:rPr lang="en-US" altLang="ko-KR" sz="2000" smtClean="0">
                  <a:solidFill>
                    <a:schemeClr val="bg1"/>
                  </a:solidFill>
                  <a:latin typeface="-윤고딕310" pitchFamily="18" charset="-127"/>
                  <a:ea typeface="-윤고딕310" pitchFamily="18" charset="-127"/>
                </a:rPr>
                <a:t>(</a:t>
              </a:r>
              <a:r>
                <a:rPr lang="ko-KR" altLang="en-US" sz="2000" smtClean="0">
                  <a:solidFill>
                    <a:schemeClr val="bg1"/>
                  </a:solidFill>
                  <a:latin typeface="-윤고딕310" pitchFamily="18" charset="-127"/>
                  <a:ea typeface="-윤고딕310" pitchFamily="18" charset="-127"/>
                </a:rPr>
                <a:t>스크롤</a:t>
              </a:r>
              <a:r>
                <a:rPr lang="en-US" altLang="ko-KR" sz="2000" smtClean="0">
                  <a:solidFill>
                    <a:schemeClr val="bg1"/>
                  </a:solidFill>
                  <a:latin typeface="-윤고딕310" pitchFamily="18" charset="-127"/>
                  <a:ea typeface="-윤고딕310" pitchFamily="18" charset="-127"/>
                </a:rPr>
                <a:t>)</a:t>
              </a:r>
              <a:endParaRPr lang="ko-KR" altLang="en-US" sz="2000" dirty="0">
                <a:solidFill>
                  <a:schemeClr val="bg1"/>
                </a:solidFill>
                <a:latin typeface="-윤고딕310" pitchFamily="18" charset="-127"/>
                <a:ea typeface="-윤고딕310" pitchFamily="18" charset="-127"/>
              </a:endParaRPr>
            </a:p>
          </p:txBody>
        </p:sp>
      </p:grpSp>
      <p:pic>
        <p:nvPicPr>
          <p:cNvPr id="13" name="그림 12" descr="경쟁사분석 복사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1074197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8"/>
          <p:cNvGrpSpPr/>
          <p:nvPr/>
        </p:nvGrpSpPr>
        <p:grpSpPr>
          <a:xfrm>
            <a:off x="179364" y="424737"/>
            <a:ext cx="2179373" cy="707886"/>
            <a:chOff x="3235571" y="2366075"/>
            <a:chExt cx="12671335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3235571" y="2366075"/>
              <a:ext cx="1267133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n>
                    <a:solidFill>
                      <a:schemeClr val="tx1"/>
                    </a:solidFill>
                  </a:ln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1. </a:t>
              </a:r>
              <a:r>
                <a:rPr lang="ko-KR" altLang="en-US" sz="2000" dirty="0" smtClean="0">
                  <a:ln>
                    <a:solidFill>
                      <a:schemeClr val="tx1"/>
                    </a:solidFill>
                  </a:ln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사용자 평점 조사 결과 </a:t>
              </a:r>
              <a:endParaRPr lang="en-US" altLang="ko-KR" sz="2000" dirty="0" smtClean="0">
                <a:ln>
                  <a:solidFill>
                    <a:schemeClr val="tx1"/>
                  </a:solidFill>
                </a:ln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3683925" y="2723982"/>
              <a:ext cx="1113551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" name="차트 6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1747514910"/>
              </p:ext>
            </p:extLst>
          </p:nvPr>
        </p:nvGraphicFramePr>
        <p:xfrm>
          <a:off x="345619" y="1140552"/>
          <a:ext cx="5130390" cy="48687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직선 연결선 3"/>
          <p:cNvCxnSpPr/>
          <p:nvPr/>
        </p:nvCxnSpPr>
        <p:spPr>
          <a:xfrm>
            <a:off x="5839689" y="1316182"/>
            <a:ext cx="0" cy="46931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18"/>
          <p:cNvGrpSpPr/>
          <p:nvPr/>
        </p:nvGrpSpPr>
        <p:grpSpPr>
          <a:xfrm>
            <a:off x="5974775" y="1967352"/>
            <a:ext cx="2982195" cy="3693930"/>
            <a:chOff x="7786252" y="1787236"/>
            <a:chExt cx="3976260" cy="3693930"/>
          </a:xfrm>
        </p:grpSpPr>
        <p:grpSp>
          <p:nvGrpSpPr>
            <p:cNvPr id="6" name="그룹 14"/>
            <p:cNvGrpSpPr/>
            <p:nvPr/>
          </p:nvGrpSpPr>
          <p:grpSpPr>
            <a:xfrm>
              <a:off x="8132621" y="1787236"/>
              <a:ext cx="3629891" cy="3693930"/>
              <a:chOff x="8049491" y="1787236"/>
              <a:chExt cx="3629891" cy="3693930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8049491" y="1787236"/>
                <a:ext cx="3629891" cy="732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ko-KR" altLang="en-US" sz="1600" dirty="0" smtClean="0"/>
                  <a:t>사용자는 기술적 문제에 민감</a:t>
                </a:r>
                <a:endParaRPr lang="ko-KR" altLang="en-US" sz="1600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8049491" y="2701638"/>
                <a:ext cx="3629891" cy="1052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ko-KR" altLang="en-US" sz="1600" dirty="0" smtClean="0"/>
                  <a:t>상품을 주문하는 절차가 복잡하고</a:t>
                </a:r>
                <a:r>
                  <a:rPr lang="en-US" altLang="ko-KR" sz="1600" dirty="0" smtClean="0"/>
                  <a:t>, </a:t>
                </a:r>
                <a:r>
                  <a:rPr lang="ko-KR" altLang="en-US" sz="1600" dirty="0" smtClean="0"/>
                  <a:t>화면의 구성이 복잡하면 사람들은 앱을 외면</a:t>
                </a:r>
                <a:endParaRPr lang="ko-KR" altLang="en-US" sz="1600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8049491" y="4108483"/>
                <a:ext cx="3629891" cy="1372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ko-KR" altLang="en-US" sz="1600" dirty="0" smtClean="0"/>
                  <a:t>아무리 앱을 잘 만들고 광고를 잘 해도 </a:t>
                </a:r>
                <a:r>
                  <a:rPr lang="en-US" altLang="ko-KR" sz="1600" dirty="0" smtClean="0"/>
                  <a:t>QC(Quality Control)</a:t>
                </a:r>
                <a:r>
                  <a:rPr lang="ko-KR" altLang="en-US" sz="1600" dirty="0" smtClean="0"/>
                  <a:t>이 되지 않으면 사람들은 </a:t>
                </a:r>
                <a:r>
                  <a:rPr lang="en-US" altLang="ko-KR" sz="1600" dirty="0" smtClean="0"/>
                  <a:t>‘</a:t>
                </a:r>
                <a:r>
                  <a:rPr lang="ko-KR" altLang="en-US" sz="1600" dirty="0" smtClean="0"/>
                  <a:t>앱</a:t>
                </a:r>
                <a:r>
                  <a:rPr lang="en-US" altLang="ko-KR" sz="1600" dirty="0" smtClean="0"/>
                  <a:t>＇</a:t>
                </a:r>
                <a:r>
                  <a:rPr lang="ko-KR" altLang="en-US" sz="1600" dirty="0" smtClean="0"/>
                  <a:t>에 불만을 가짐</a:t>
                </a:r>
                <a:endParaRPr lang="ko-KR" altLang="en-US" sz="1600" dirty="0"/>
              </a:p>
            </p:txBody>
          </p:sp>
        </p:grpSp>
        <p:grpSp>
          <p:nvGrpSpPr>
            <p:cNvPr id="9" name="그룹 17"/>
            <p:cNvGrpSpPr/>
            <p:nvPr/>
          </p:nvGrpSpPr>
          <p:grpSpPr>
            <a:xfrm>
              <a:off x="7786252" y="1807800"/>
              <a:ext cx="395072" cy="2687536"/>
              <a:chOff x="7786252" y="1807800"/>
              <a:chExt cx="395072" cy="2687536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6252" y="1807800"/>
                <a:ext cx="395072" cy="371291"/>
              </a:xfrm>
              <a:prstGeom prst="rect">
                <a:avLst/>
              </a:prstGeom>
            </p:spPr>
          </p:pic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6252" y="2740978"/>
                <a:ext cx="395072" cy="371291"/>
              </a:xfrm>
              <a:prstGeom prst="rect">
                <a:avLst/>
              </a:prstGeom>
            </p:spPr>
          </p:pic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6252" y="4124045"/>
                <a:ext cx="395072" cy="371291"/>
              </a:xfrm>
              <a:prstGeom prst="rect">
                <a:avLst/>
              </a:prstGeom>
            </p:spPr>
          </p:pic>
        </p:grpSp>
      </p:grpSp>
      <p:pic>
        <p:nvPicPr>
          <p:cNvPr id="18" name="그림 17" descr="분석1 복사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1449668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8"/>
          <p:cNvGrpSpPr/>
          <p:nvPr/>
        </p:nvGrpSpPr>
        <p:grpSpPr>
          <a:xfrm>
            <a:off x="179364" y="424737"/>
            <a:ext cx="2179373" cy="400110"/>
            <a:chOff x="3235571" y="2366075"/>
            <a:chExt cx="12671335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3235571" y="2366075"/>
              <a:ext cx="12671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/>
                    </a:solidFill>
                  </a:ln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2</a:t>
              </a:r>
              <a:r>
                <a:rPr lang="en-US" altLang="ko-KR" sz="2000" dirty="0" smtClean="0">
                  <a:ln>
                    <a:solidFill>
                      <a:schemeClr val="tx1"/>
                    </a:solidFill>
                  </a:ln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. </a:t>
              </a:r>
              <a:r>
                <a:rPr lang="ko-KR" altLang="en-US" sz="2000" dirty="0" err="1" smtClean="0">
                  <a:ln>
                    <a:solidFill>
                      <a:schemeClr val="tx1"/>
                    </a:solidFill>
                  </a:ln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인사이트</a:t>
              </a:r>
              <a:r>
                <a:rPr lang="ko-KR" altLang="en-US" sz="2000" dirty="0" smtClean="0">
                  <a:ln>
                    <a:solidFill>
                      <a:schemeClr val="tx1"/>
                    </a:solidFill>
                  </a:ln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</a:t>
              </a:r>
              <a:endParaRPr lang="en-US" altLang="ko-KR" sz="2000" dirty="0" smtClean="0">
                <a:ln>
                  <a:solidFill>
                    <a:schemeClr val="tx1"/>
                  </a:solidFill>
                </a:ln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3683925" y="2723982"/>
              <a:ext cx="1113551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/>
          <p:cNvGrpSpPr/>
          <p:nvPr/>
        </p:nvGrpSpPr>
        <p:grpSpPr>
          <a:xfrm>
            <a:off x="446811" y="1381837"/>
            <a:ext cx="5527964" cy="4367786"/>
            <a:chOff x="595749" y="1160163"/>
            <a:chExt cx="7370618" cy="4367786"/>
          </a:xfrm>
        </p:grpSpPr>
        <p:grpSp>
          <p:nvGrpSpPr>
            <p:cNvPr id="4" name="그룹 1"/>
            <p:cNvGrpSpPr/>
            <p:nvPr/>
          </p:nvGrpSpPr>
          <p:grpSpPr>
            <a:xfrm>
              <a:off x="595749" y="1160163"/>
              <a:ext cx="7370618" cy="452432"/>
              <a:chOff x="595749" y="1160163"/>
              <a:chExt cx="7370618" cy="452432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749" y="1182754"/>
                <a:ext cx="395072" cy="371291"/>
              </a:xfrm>
              <a:prstGeom prst="rect">
                <a:avLst/>
              </a:prstGeom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990821" y="1160163"/>
                <a:ext cx="6975546" cy="452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ko-KR" altLang="en-US" dirty="0" smtClean="0"/>
                  <a:t>앱의 기술적 오류 최소화</a:t>
                </a:r>
                <a:endParaRPr lang="ko-KR" altLang="en-US" dirty="0"/>
              </a:p>
            </p:txBody>
          </p:sp>
        </p:grpSp>
        <p:grpSp>
          <p:nvGrpSpPr>
            <p:cNvPr id="6" name="그룹 22"/>
            <p:cNvGrpSpPr/>
            <p:nvPr/>
          </p:nvGrpSpPr>
          <p:grpSpPr>
            <a:xfrm>
              <a:off x="595749" y="1717059"/>
              <a:ext cx="7370618" cy="452432"/>
              <a:chOff x="595749" y="1160163"/>
              <a:chExt cx="7370618" cy="452432"/>
            </a:xfrm>
          </p:grpSpPr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749" y="1182754"/>
                <a:ext cx="395072" cy="371291"/>
              </a:xfrm>
              <a:prstGeom prst="rect">
                <a:avLst/>
              </a:prstGeom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990821" y="1160163"/>
                <a:ext cx="6975546" cy="452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ko-KR" altLang="en-US" dirty="0" smtClean="0"/>
                  <a:t>앱은 가볍고 빠르게</a:t>
                </a:r>
                <a:endParaRPr lang="ko-KR" altLang="en-US" dirty="0"/>
              </a:p>
            </p:txBody>
          </p:sp>
        </p:grpSp>
        <p:grpSp>
          <p:nvGrpSpPr>
            <p:cNvPr id="7" name="그룹 25"/>
            <p:cNvGrpSpPr/>
            <p:nvPr/>
          </p:nvGrpSpPr>
          <p:grpSpPr>
            <a:xfrm>
              <a:off x="595749" y="2291040"/>
              <a:ext cx="7370618" cy="452432"/>
              <a:chOff x="595749" y="1160163"/>
              <a:chExt cx="7370618" cy="452432"/>
            </a:xfrm>
          </p:grpSpPr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749" y="1182754"/>
                <a:ext cx="395072" cy="371291"/>
              </a:xfrm>
              <a:prstGeom prst="rect">
                <a:avLst/>
              </a:prstGeom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990821" y="1160163"/>
                <a:ext cx="6975546" cy="452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b="1" dirty="0" smtClean="0"/>
                  <a:t>Depth</a:t>
                </a:r>
                <a:r>
                  <a:rPr lang="ko-KR" altLang="en-US" b="1" dirty="0" smtClean="0"/>
                  <a:t>는 필요한 만큼만 만들 것</a:t>
                </a:r>
                <a:r>
                  <a:rPr lang="en-US" altLang="ko-KR" b="1" dirty="0"/>
                  <a:t> </a:t>
                </a:r>
                <a:r>
                  <a:rPr lang="en-US" altLang="ko-KR" b="1" dirty="0" smtClean="0"/>
                  <a:t>(</a:t>
                </a:r>
                <a:r>
                  <a:rPr lang="ko-KR" altLang="en-US" b="1" dirty="0" err="1" smtClean="0"/>
                  <a:t>홈플러스</a:t>
                </a:r>
                <a:r>
                  <a:rPr lang="en-US" altLang="ko-KR" b="1" dirty="0" smtClean="0"/>
                  <a:t>)</a:t>
                </a:r>
                <a:endParaRPr lang="ko-KR" altLang="en-US" b="1" dirty="0"/>
              </a:p>
            </p:txBody>
          </p:sp>
        </p:grpSp>
        <p:grpSp>
          <p:nvGrpSpPr>
            <p:cNvPr id="9" name="그룹 28"/>
            <p:cNvGrpSpPr/>
            <p:nvPr/>
          </p:nvGrpSpPr>
          <p:grpSpPr>
            <a:xfrm>
              <a:off x="595749" y="2847936"/>
              <a:ext cx="7370618" cy="452432"/>
              <a:chOff x="595749" y="1160163"/>
              <a:chExt cx="7370618" cy="452432"/>
            </a:xfrm>
          </p:grpSpPr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749" y="1182754"/>
                <a:ext cx="395072" cy="371291"/>
              </a:xfrm>
              <a:prstGeom prst="rect">
                <a:avLst/>
              </a:prstGeom>
            </p:spPr>
          </p:pic>
          <p:sp>
            <p:nvSpPr>
              <p:cNvPr id="31" name="TextBox 30"/>
              <p:cNvSpPr txBox="1"/>
              <p:nvPr/>
            </p:nvSpPr>
            <p:spPr>
              <a:xfrm>
                <a:off x="990821" y="1160163"/>
                <a:ext cx="6975546" cy="452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ko-KR" altLang="en-US" b="1" dirty="0" smtClean="0"/>
                  <a:t>소비자에게 꼭 필요한 정보만을 요청</a:t>
                </a:r>
                <a:endParaRPr lang="ko-KR" altLang="en-US" b="1" dirty="0"/>
              </a:p>
            </p:txBody>
          </p:sp>
        </p:grpSp>
        <p:grpSp>
          <p:nvGrpSpPr>
            <p:cNvPr id="10" name="그룹 31"/>
            <p:cNvGrpSpPr/>
            <p:nvPr/>
          </p:nvGrpSpPr>
          <p:grpSpPr>
            <a:xfrm>
              <a:off x="595749" y="3404832"/>
              <a:ext cx="7370618" cy="452432"/>
              <a:chOff x="595749" y="1160163"/>
              <a:chExt cx="7370618" cy="452432"/>
            </a:xfrm>
          </p:grpSpPr>
          <p:pic>
            <p:nvPicPr>
              <p:cNvPr id="33" name="그림 32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749" y="1182754"/>
                <a:ext cx="395072" cy="371291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990821" y="1160163"/>
                <a:ext cx="6975546" cy="452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ko-KR" altLang="en-US" b="1" dirty="0" smtClean="0"/>
                  <a:t>자동 </a:t>
                </a:r>
                <a:r>
                  <a:rPr lang="ko-KR" altLang="en-US" b="1" dirty="0" err="1" smtClean="0"/>
                  <a:t>로그인은</a:t>
                </a:r>
                <a:r>
                  <a:rPr lang="ko-KR" altLang="en-US" b="1" dirty="0" smtClean="0"/>
                  <a:t> 최대한 유지</a:t>
                </a:r>
                <a:endParaRPr lang="ko-KR" altLang="en-US" b="1" dirty="0"/>
              </a:p>
            </p:txBody>
          </p:sp>
        </p:grpSp>
        <p:grpSp>
          <p:nvGrpSpPr>
            <p:cNvPr id="11" name="그룹 34"/>
            <p:cNvGrpSpPr/>
            <p:nvPr/>
          </p:nvGrpSpPr>
          <p:grpSpPr>
            <a:xfrm>
              <a:off x="595749" y="3961728"/>
              <a:ext cx="7370618" cy="452432"/>
              <a:chOff x="595749" y="1160163"/>
              <a:chExt cx="7370618" cy="452432"/>
            </a:xfrm>
          </p:grpSpPr>
          <p:pic>
            <p:nvPicPr>
              <p:cNvPr id="36" name="그림 35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749" y="1182754"/>
                <a:ext cx="395072" cy="371291"/>
              </a:xfrm>
              <a:prstGeom prst="rect">
                <a:avLst/>
              </a:prstGeom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990821" y="1160163"/>
                <a:ext cx="6975546" cy="452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ko-KR" altLang="en-US" b="1" dirty="0" smtClean="0"/>
                  <a:t>쿠폰</a:t>
                </a:r>
                <a:r>
                  <a:rPr lang="en-US" altLang="ko-KR" b="1" dirty="0" smtClean="0"/>
                  <a:t>, </a:t>
                </a:r>
                <a:r>
                  <a:rPr lang="ko-KR" altLang="en-US" b="1" dirty="0" smtClean="0"/>
                  <a:t>할인은 최대한 빨리 적용</a:t>
                </a:r>
                <a:endParaRPr lang="ko-KR" altLang="en-US" b="1" dirty="0"/>
              </a:p>
            </p:txBody>
          </p:sp>
        </p:grpSp>
        <p:grpSp>
          <p:nvGrpSpPr>
            <p:cNvPr id="12" name="그룹 37"/>
            <p:cNvGrpSpPr/>
            <p:nvPr/>
          </p:nvGrpSpPr>
          <p:grpSpPr>
            <a:xfrm>
              <a:off x="595749" y="4501539"/>
              <a:ext cx="7370618" cy="812530"/>
              <a:chOff x="595749" y="1160163"/>
              <a:chExt cx="7370618" cy="812530"/>
            </a:xfrm>
          </p:grpSpPr>
          <p:pic>
            <p:nvPicPr>
              <p:cNvPr id="39" name="그림 38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749" y="1182754"/>
                <a:ext cx="395072" cy="371291"/>
              </a:xfrm>
              <a:prstGeom prst="rect">
                <a:avLst/>
              </a:prstGeom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990821" y="1160163"/>
                <a:ext cx="6975546" cy="812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ko-KR" altLang="en-US" b="1" dirty="0" smtClean="0"/>
                  <a:t>사용자에게 꼭 필요한 정보만 보여주기</a:t>
                </a:r>
                <a:r>
                  <a:rPr lang="en-US" altLang="ko-KR" b="1" dirty="0" smtClean="0"/>
                  <a:t>(</a:t>
                </a:r>
                <a:r>
                  <a:rPr lang="ko-KR" altLang="en-US" b="1" dirty="0" smtClean="0"/>
                  <a:t>불필요한 정보는 </a:t>
                </a:r>
                <a:r>
                  <a:rPr lang="ko-KR" altLang="en-US" b="1" dirty="0" err="1" smtClean="0"/>
                  <a:t>필터링</a:t>
                </a:r>
                <a:r>
                  <a:rPr lang="en-US" altLang="ko-KR" b="1" dirty="0" smtClean="0"/>
                  <a:t>)</a:t>
                </a:r>
                <a:endParaRPr lang="ko-KR" altLang="en-US" b="1" dirty="0"/>
              </a:p>
            </p:txBody>
          </p:sp>
        </p:grpSp>
        <p:grpSp>
          <p:nvGrpSpPr>
            <p:cNvPr id="13" name="그룹 40"/>
            <p:cNvGrpSpPr/>
            <p:nvPr/>
          </p:nvGrpSpPr>
          <p:grpSpPr>
            <a:xfrm>
              <a:off x="595749" y="5075517"/>
              <a:ext cx="7370618" cy="452432"/>
              <a:chOff x="595749" y="1160163"/>
              <a:chExt cx="7370618" cy="452432"/>
            </a:xfrm>
          </p:grpSpPr>
          <p:pic>
            <p:nvPicPr>
              <p:cNvPr id="42" name="그림 41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749" y="1182754"/>
                <a:ext cx="395072" cy="371291"/>
              </a:xfrm>
              <a:prstGeom prst="rect">
                <a:avLst/>
              </a:prstGeom>
            </p:spPr>
          </p:pic>
          <p:sp>
            <p:nvSpPr>
              <p:cNvPr id="43" name="TextBox 42"/>
              <p:cNvSpPr txBox="1"/>
              <p:nvPr/>
            </p:nvSpPr>
            <p:spPr>
              <a:xfrm>
                <a:off x="990821" y="1160163"/>
                <a:ext cx="6975546" cy="452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ko-KR" altLang="en-US" b="1" dirty="0" smtClean="0"/>
                  <a:t>이미지 중심의 설명</a:t>
                </a:r>
                <a:r>
                  <a:rPr lang="en-US" altLang="ko-KR" b="1" dirty="0" smtClean="0"/>
                  <a:t>, </a:t>
                </a:r>
                <a:r>
                  <a:rPr lang="ko-KR" altLang="en-US" b="1" dirty="0" smtClean="0"/>
                  <a:t>상품 기획</a:t>
                </a:r>
                <a:r>
                  <a:rPr lang="en-US" altLang="ko-KR" b="1" dirty="0" smtClean="0"/>
                  <a:t>(</a:t>
                </a:r>
                <a:r>
                  <a:rPr lang="ko-KR" altLang="en-US" b="1" dirty="0" smtClean="0"/>
                  <a:t>이마트 </a:t>
                </a:r>
                <a:r>
                  <a:rPr lang="ko-KR" altLang="en-US" b="1" dirty="0" err="1" smtClean="0"/>
                  <a:t>사이드바</a:t>
                </a:r>
                <a:r>
                  <a:rPr lang="en-US" altLang="ko-KR" b="1" dirty="0" smtClean="0"/>
                  <a:t>)</a:t>
                </a:r>
                <a:endParaRPr lang="ko-KR" altLang="en-US" b="1" dirty="0"/>
              </a:p>
            </p:txBody>
          </p:sp>
        </p:grpSp>
      </p:grpSp>
      <p:pic>
        <p:nvPicPr>
          <p:cNvPr id="32" name="그림 31" descr="분석2 복사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7048947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8"/>
          <p:cNvGrpSpPr/>
          <p:nvPr/>
        </p:nvGrpSpPr>
        <p:grpSpPr>
          <a:xfrm>
            <a:off x="179364" y="424737"/>
            <a:ext cx="2179373" cy="707886"/>
            <a:chOff x="3235571" y="2366075"/>
            <a:chExt cx="12671335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3235571" y="2366075"/>
              <a:ext cx="1267133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n>
                    <a:solidFill>
                      <a:schemeClr val="tx1"/>
                    </a:solidFill>
                  </a:ln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3. </a:t>
              </a:r>
              <a:r>
                <a:rPr lang="ko-KR" altLang="en-US" sz="2000" dirty="0" smtClean="0">
                  <a:ln>
                    <a:solidFill>
                      <a:schemeClr val="tx1"/>
                    </a:solidFill>
                  </a:ln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가져올 만 한 것 </a:t>
              </a:r>
              <a:endParaRPr lang="en-US" altLang="ko-KR" sz="2000" dirty="0" smtClean="0">
                <a:ln>
                  <a:solidFill>
                    <a:schemeClr val="tx1"/>
                  </a:solidFill>
                </a:ln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3683925" y="2723982"/>
              <a:ext cx="1113551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397573" y="940497"/>
            <a:ext cx="21793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tx1"/>
                  </a:solidFill>
                </a:ln>
                <a:latin typeface="서울남산체 M" panose="02020603020101020101" pitchFamily="18" charset="-127"/>
                <a:ea typeface="서울남산체 M" panose="02020603020101020101" pitchFamily="18" charset="-127"/>
              </a:rPr>
              <a:t>이마트의 </a:t>
            </a:r>
            <a:r>
              <a:rPr lang="en-US" altLang="ko-KR" sz="2000" dirty="0" smtClean="0">
                <a:ln>
                  <a:solidFill>
                    <a:schemeClr val="tx1"/>
                  </a:solidFill>
                </a:ln>
                <a:latin typeface="서울남산체 M" panose="02020603020101020101" pitchFamily="18" charset="-127"/>
                <a:ea typeface="서울남산체 M" panose="02020603020101020101" pitchFamily="18" charset="-127"/>
              </a:rPr>
              <a:t>‘</a:t>
            </a:r>
            <a:r>
              <a:rPr lang="ko-KR" altLang="en-US" sz="2000" dirty="0" err="1" smtClean="0">
                <a:ln>
                  <a:solidFill>
                    <a:schemeClr val="tx1"/>
                  </a:solidFill>
                </a:ln>
                <a:latin typeface="서울남산체 M" panose="02020603020101020101" pitchFamily="18" charset="-127"/>
                <a:ea typeface="서울남산체 M" panose="02020603020101020101" pitchFamily="18" charset="-127"/>
              </a:rPr>
              <a:t>히스토리</a:t>
            </a:r>
            <a:r>
              <a:rPr lang="en-US" altLang="ko-KR" sz="2000" dirty="0" smtClean="0">
                <a:ln>
                  <a:solidFill>
                    <a:schemeClr val="tx1"/>
                  </a:solidFill>
                </a:ln>
                <a:latin typeface="서울남산체 M" panose="02020603020101020101" pitchFamily="18" charset="-127"/>
                <a:ea typeface="서울남산체 M" panose="02020603020101020101" pitchFamily="18" charset="-127"/>
              </a:rPr>
              <a:t>‘</a:t>
            </a:r>
          </a:p>
        </p:txBody>
      </p:sp>
      <p:grpSp>
        <p:nvGrpSpPr>
          <p:cNvPr id="6" name="그룹 11"/>
          <p:cNvGrpSpPr/>
          <p:nvPr/>
        </p:nvGrpSpPr>
        <p:grpSpPr>
          <a:xfrm>
            <a:off x="3357554" y="785794"/>
            <a:ext cx="4686301" cy="4680004"/>
            <a:chOff x="2630558" y="1579412"/>
            <a:chExt cx="6651988" cy="4982288"/>
          </a:xfrm>
        </p:grpSpPr>
        <p:grpSp>
          <p:nvGrpSpPr>
            <p:cNvPr id="9" name="그룹 9"/>
            <p:cNvGrpSpPr/>
            <p:nvPr/>
          </p:nvGrpSpPr>
          <p:grpSpPr>
            <a:xfrm>
              <a:off x="2630558" y="1579412"/>
              <a:ext cx="6651988" cy="4277643"/>
              <a:chOff x="1767360" y="1551704"/>
              <a:chExt cx="7568183" cy="4866814"/>
            </a:xfrm>
          </p:grpSpPr>
          <p:grpSp>
            <p:nvGrpSpPr>
              <p:cNvPr id="10" name="그룹 5"/>
              <p:cNvGrpSpPr/>
              <p:nvPr/>
            </p:nvGrpSpPr>
            <p:grpSpPr>
              <a:xfrm>
                <a:off x="1767360" y="1551704"/>
                <a:ext cx="7568183" cy="4866814"/>
                <a:chOff x="1767360" y="1690254"/>
                <a:chExt cx="7568183" cy="4866814"/>
              </a:xfrm>
            </p:grpSpPr>
            <p:pic>
              <p:nvPicPr>
                <p:cNvPr id="3" name="그림 2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85132" y="1690254"/>
                  <a:ext cx="2850411" cy="4866814"/>
                </a:xfrm>
                <a:prstGeom prst="rect">
                  <a:avLst/>
                </a:prstGeom>
              </p:spPr>
            </p:pic>
            <p:pic>
              <p:nvPicPr>
                <p:cNvPr id="4" name="그림 3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67360" y="1690254"/>
                  <a:ext cx="2850411" cy="4866814"/>
                </a:xfrm>
                <a:prstGeom prst="rect">
                  <a:avLst/>
                </a:prstGeom>
              </p:spPr>
            </p:pic>
          </p:grpSp>
          <p:sp>
            <p:nvSpPr>
              <p:cNvPr id="7" name="오른쪽 화살표 6"/>
              <p:cNvSpPr/>
              <p:nvPr/>
            </p:nvSpPr>
            <p:spPr>
              <a:xfrm rot="10800000">
                <a:off x="5105694" y="3864850"/>
                <a:ext cx="891515" cy="240524"/>
              </a:xfrm>
              <a:prstGeom prst="rightArrow">
                <a:avLst/>
              </a:prstGeom>
              <a:solidFill>
                <a:srgbClr val="B8FF33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7817572" y="4890655"/>
              <a:ext cx="1125742" cy="1671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ko-KR" altLang="en-US" sz="1600" b="1" dirty="0" smtClean="0">
                  <a:solidFill>
                    <a:schemeClr val="bg1"/>
                  </a:solidFill>
                </a:rPr>
                <a:t>최근 </a:t>
              </a:r>
              <a:r>
                <a:rPr lang="ko-KR" altLang="en-US" sz="1600" b="1" dirty="0" err="1" smtClean="0">
                  <a:solidFill>
                    <a:schemeClr val="bg1"/>
                  </a:solidFill>
                </a:rPr>
                <a:t>봤던상품</a:t>
              </a:r>
              <a:r>
                <a:rPr lang="ko-KR" altLang="en-US" sz="1600" b="1" dirty="0" smtClean="0">
                  <a:solidFill>
                    <a:schemeClr val="bg1"/>
                  </a:solidFill>
                </a:rPr>
                <a:t> 확인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그림 13" descr="111111111111111 복사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4316069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8"/>
          <p:cNvGrpSpPr/>
          <p:nvPr/>
        </p:nvGrpSpPr>
        <p:grpSpPr>
          <a:xfrm>
            <a:off x="179364" y="424737"/>
            <a:ext cx="2179373" cy="707886"/>
            <a:chOff x="3235571" y="2366075"/>
            <a:chExt cx="12671335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3235571" y="2366075"/>
              <a:ext cx="1267133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n>
                    <a:solidFill>
                      <a:schemeClr val="tx1"/>
                    </a:solidFill>
                  </a:ln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3. </a:t>
              </a:r>
              <a:r>
                <a:rPr lang="ko-KR" altLang="en-US" sz="2000" dirty="0" smtClean="0">
                  <a:ln>
                    <a:solidFill>
                      <a:schemeClr val="tx1"/>
                    </a:solidFill>
                  </a:ln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가져올 만 한 것 </a:t>
              </a:r>
              <a:endParaRPr lang="en-US" altLang="ko-KR" sz="2000" dirty="0" smtClean="0">
                <a:ln>
                  <a:solidFill>
                    <a:schemeClr val="tx1"/>
                  </a:solidFill>
                </a:ln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3683925" y="2723982"/>
              <a:ext cx="1113551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397573" y="940497"/>
            <a:ext cx="2491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n>
                  <a:solidFill>
                    <a:schemeClr val="tx1"/>
                  </a:solidFill>
                </a:ln>
                <a:latin typeface="서울남산체 M" panose="02020603020101020101" pitchFamily="18" charset="-127"/>
                <a:ea typeface="서울남산체 M" panose="02020603020101020101" pitchFamily="18" charset="-127"/>
              </a:rPr>
              <a:t>홈플러스의</a:t>
            </a:r>
            <a:r>
              <a:rPr lang="ko-KR" altLang="en-US" sz="2000" dirty="0" smtClean="0">
                <a:ln>
                  <a:solidFill>
                    <a:schemeClr val="tx1"/>
                  </a:solidFill>
                </a:ln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R" sz="2000" dirty="0" smtClean="0">
                <a:ln>
                  <a:solidFill>
                    <a:schemeClr val="tx1"/>
                  </a:solidFill>
                </a:ln>
                <a:latin typeface="서울남산체 M" panose="02020603020101020101" pitchFamily="18" charset="-127"/>
                <a:ea typeface="서울남산체 M" panose="02020603020101020101" pitchFamily="18" charset="-127"/>
              </a:rPr>
              <a:t>‘</a:t>
            </a:r>
            <a:r>
              <a:rPr lang="ko-KR" altLang="en-US" sz="2000" dirty="0" smtClean="0">
                <a:ln>
                  <a:solidFill>
                    <a:schemeClr val="tx1"/>
                  </a:solidFill>
                </a:ln>
                <a:latin typeface="서울남산체 M" panose="02020603020101020101" pitchFamily="18" charset="-127"/>
                <a:ea typeface="서울남산체 M" panose="02020603020101020101" pitchFamily="18" charset="-127"/>
              </a:rPr>
              <a:t>스피드 장보기</a:t>
            </a:r>
            <a:r>
              <a:rPr lang="en-US" altLang="ko-KR" sz="2000" dirty="0" smtClean="0">
                <a:ln>
                  <a:solidFill>
                    <a:schemeClr val="tx1"/>
                  </a:solidFill>
                </a:ln>
                <a:latin typeface="서울남산체 M" panose="02020603020101020101" pitchFamily="18" charset="-127"/>
                <a:ea typeface="서울남산체 M" panose="02020603020101020101" pitchFamily="18" charset="-127"/>
              </a:rPr>
              <a:t>＇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637" y="1769278"/>
            <a:ext cx="1549711" cy="3528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70" y="1769278"/>
            <a:ext cx="1549711" cy="352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339" y="1769278"/>
            <a:ext cx="1549711" cy="3528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74" y="1769278"/>
            <a:ext cx="1549711" cy="352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504211" y="5527961"/>
            <a:ext cx="421870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평소에 필요한 </a:t>
            </a:r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상품군을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빠르게 검색하여 구입 가능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상품 구입에 소요되는 시간 감소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7" name="그림 16" descr="222222222222222222222222 복사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066" y="1285860"/>
            <a:ext cx="2500330" cy="392909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7644034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86050" y="2786058"/>
            <a:ext cx="321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Develop : </a:t>
            </a:r>
            <a:r>
              <a:rPr lang="ko-KR" altLang="en-US" smtClean="0"/>
              <a:t>문제점 구체화</a:t>
            </a:r>
            <a:endParaRPr lang="ko-KR" altLang="en-US"/>
          </a:p>
        </p:txBody>
      </p:sp>
      <p:pic>
        <p:nvPicPr>
          <p:cNvPr id="4" name="그림 3" descr="표지3 복사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LG PC\Desktop\SKKU\2016 UX Design School\KakaoTalk_20160604_10053355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2908" y="857232"/>
            <a:ext cx="9383943" cy="5143536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LG PC\Desktop\SKKU\2016 UX Design School\KakaoTalk_20160604_10053609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37" y="500042"/>
            <a:ext cx="9054757" cy="5953127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와프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표지1 복사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와프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와프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429124" y="2000240"/>
            <a:ext cx="4214842" cy="24288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영상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표지4 복사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KakaoTalk_20160604_15470559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0"/>
            <a:ext cx="3929090" cy="6858000"/>
          </a:xfrm>
          <a:prstGeom prst="rect">
            <a:avLst/>
          </a:prstGeom>
        </p:spPr>
      </p:pic>
      <p:pic>
        <p:nvPicPr>
          <p:cNvPr id="11" name="그림 10" descr="KakaoTalk_20160604_16345318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314" y="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4798877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KakaoTalk_20160604_16525679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314" y="0"/>
            <a:ext cx="3956538" cy="6858000"/>
          </a:xfrm>
          <a:prstGeom prst="rect">
            <a:avLst/>
          </a:prstGeom>
        </p:spPr>
      </p:pic>
      <p:pic>
        <p:nvPicPr>
          <p:cNvPr id="4" name="그림 3" descr="KakaoTalk_20160604_160842283.jpg"/>
          <p:cNvPicPr>
            <a:picLocks noChangeAspect="1"/>
          </p:cNvPicPr>
          <p:nvPr/>
        </p:nvPicPr>
        <p:blipFill>
          <a:blip r:embed="rId3"/>
          <a:srcRect r="2499"/>
          <a:stretch>
            <a:fillRect/>
          </a:stretch>
        </p:blipFill>
        <p:spPr>
          <a:xfrm>
            <a:off x="500034" y="0"/>
            <a:ext cx="38576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4798877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감사합니다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G PC\Documents\카카오톡 받은 파일\KakaoTalk_20160604_101035087.png"/>
          <p:cNvPicPr>
            <a:picLocks noChangeAspect="1" noChangeArrowheads="1"/>
          </p:cNvPicPr>
          <p:nvPr/>
        </p:nvPicPr>
        <p:blipFill>
          <a:blip r:embed="rId2"/>
          <a:srcRect l="56029" t="12551"/>
          <a:stretch>
            <a:fillRect/>
          </a:stretch>
        </p:blipFill>
        <p:spPr bwMode="auto">
          <a:xfrm>
            <a:off x="-571536" y="-214338"/>
            <a:ext cx="5500726" cy="7072338"/>
          </a:xfrm>
          <a:prstGeom prst="rect">
            <a:avLst/>
          </a:prstGeom>
          <a:noFill/>
        </p:spPr>
      </p:pic>
      <p:pic>
        <p:nvPicPr>
          <p:cNvPr id="6" name="Picture 2" descr="C:\Users\LG PC\Documents\카카오톡 받은 파일\KakaoTalk_20160604_101035087.png"/>
          <p:cNvPicPr>
            <a:picLocks noChangeAspect="1" noChangeArrowheads="1"/>
          </p:cNvPicPr>
          <p:nvPr/>
        </p:nvPicPr>
        <p:blipFill>
          <a:blip r:embed="rId2"/>
          <a:srcRect l="12844" t="12551" r="46431"/>
          <a:stretch>
            <a:fillRect/>
          </a:stretch>
        </p:blipFill>
        <p:spPr bwMode="auto">
          <a:xfrm>
            <a:off x="4214810" y="-214314"/>
            <a:ext cx="5286412" cy="7072338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643042" y="2928934"/>
            <a:ext cx="61436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mtClean="0">
                <a:solidFill>
                  <a:srgbClr val="00B050"/>
                </a:solidFill>
                <a:latin typeface="-윤고딕340" pitchFamily="18" charset="-127"/>
                <a:ea typeface="-윤고딕340" pitchFamily="18" charset="-127"/>
              </a:rPr>
              <a:t>B</a:t>
            </a:r>
            <a:r>
              <a:rPr lang="en-US" altLang="ko-KR" sz="5400" smtClean="0">
                <a:solidFill>
                  <a:srgbClr val="92D050"/>
                </a:solidFill>
                <a:latin typeface="-윤고딕340" pitchFamily="18" charset="-127"/>
                <a:ea typeface="-윤고딕340" pitchFamily="18" charset="-127"/>
              </a:rPr>
              <a:t>R</a:t>
            </a:r>
            <a:r>
              <a:rPr lang="en-US" altLang="ko-KR" sz="5400" smtClean="0">
                <a:solidFill>
                  <a:srgbClr val="00B050"/>
                </a:solidFill>
                <a:latin typeface="-윤고딕340" pitchFamily="18" charset="-127"/>
                <a:ea typeface="-윤고딕340" pitchFamily="18" charset="-127"/>
              </a:rPr>
              <a:t>A</a:t>
            </a:r>
            <a:r>
              <a:rPr lang="en-US" altLang="ko-KR" sz="5400" smtClean="0">
                <a:solidFill>
                  <a:srgbClr val="92D050"/>
                </a:solidFill>
                <a:latin typeface="-윤고딕340" pitchFamily="18" charset="-127"/>
                <a:ea typeface="-윤고딕340" pitchFamily="18" charset="-127"/>
              </a:rPr>
              <a:t>I</a:t>
            </a:r>
            <a:r>
              <a:rPr lang="en-US" altLang="ko-KR" sz="5400" smtClean="0">
                <a:solidFill>
                  <a:srgbClr val="00B050"/>
                </a:solidFill>
                <a:latin typeface="-윤고딕340" pitchFamily="18" charset="-127"/>
                <a:ea typeface="-윤고딕340" pitchFamily="18" charset="-127"/>
              </a:rPr>
              <a:t>N</a:t>
            </a:r>
            <a:r>
              <a:rPr lang="en-US" altLang="ko-KR" sz="5400" smtClean="0">
                <a:solidFill>
                  <a:srgbClr val="92D050"/>
                </a:solidFill>
                <a:latin typeface="-윤고딕340" pitchFamily="18" charset="-127"/>
                <a:ea typeface="-윤고딕340" pitchFamily="18" charset="-127"/>
              </a:rPr>
              <a:t> S</a:t>
            </a:r>
            <a:r>
              <a:rPr lang="en-US" altLang="ko-KR" sz="5400" smtClean="0">
                <a:solidFill>
                  <a:srgbClr val="00B050"/>
                </a:solidFill>
                <a:latin typeface="-윤고딕340" pitchFamily="18" charset="-127"/>
                <a:ea typeface="-윤고딕340" pitchFamily="18" charset="-127"/>
              </a:rPr>
              <a:t>T</a:t>
            </a:r>
            <a:r>
              <a:rPr lang="en-US" altLang="ko-KR" sz="5400" smtClean="0">
                <a:solidFill>
                  <a:srgbClr val="92D050"/>
                </a:solidFill>
                <a:latin typeface="-윤고딕340" pitchFamily="18" charset="-127"/>
                <a:ea typeface="-윤고딕340" pitchFamily="18" charset="-127"/>
              </a:rPr>
              <a:t>O</a:t>
            </a:r>
            <a:r>
              <a:rPr lang="en-US" altLang="ko-KR" sz="5400" smtClean="0">
                <a:solidFill>
                  <a:srgbClr val="00B050"/>
                </a:solidFill>
                <a:latin typeface="-윤고딕340" pitchFamily="18" charset="-127"/>
                <a:ea typeface="-윤고딕340" pitchFamily="18" charset="-127"/>
              </a:rPr>
              <a:t>R</a:t>
            </a:r>
            <a:r>
              <a:rPr lang="en-US" altLang="ko-KR" sz="5400" smtClean="0">
                <a:solidFill>
                  <a:srgbClr val="92D050"/>
                </a:solidFill>
                <a:latin typeface="-윤고딕340" pitchFamily="18" charset="-127"/>
                <a:ea typeface="-윤고딕340" pitchFamily="18" charset="-127"/>
              </a:rPr>
              <a:t>M</a:t>
            </a:r>
            <a:r>
              <a:rPr lang="en-US" altLang="ko-KR" sz="5400" smtClean="0">
                <a:solidFill>
                  <a:srgbClr val="00B050"/>
                </a:solidFill>
                <a:latin typeface="-윤고딕340" pitchFamily="18" charset="-127"/>
                <a:ea typeface="-윤고딕340" pitchFamily="18" charset="-127"/>
              </a:rPr>
              <a:t>I</a:t>
            </a:r>
            <a:r>
              <a:rPr lang="en-US" altLang="ko-KR" sz="5400" smtClean="0">
                <a:solidFill>
                  <a:srgbClr val="92D050"/>
                </a:solidFill>
                <a:latin typeface="-윤고딕340" pitchFamily="18" charset="-127"/>
                <a:ea typeface="-윤고딕340" pitchFamily="18" charset="-127"/>
              </a:rPr>
              <a:t>N</a:t>
            </a:r>
            <a:r>
              <a:rPr lang="en-US" altLang="ko-KR" sz="5400" smtClean="0">
                <a:solidFill>
                  <a:srgbClr val="00B050"/>
                </a:solidFill>
                <a:latin typeface="-윤고딕340" pitchFamily="18" charset="-127"/>
                <a:ea typeface="-윤고딕340" pitchFamily="18" charset="-127"/>
              </a:rPr>
              <a:t>G</a:t>
            </a:r>
            <a:endParaRPr lang="ko-KR" altLang="en-US" sz="5400">
              <a:solidFill>
                <a:srgbClr val="00B050"/>
              </a:solidFill>
              <a:latin typeface="-윤고딕340" pitchFamily="18" charset="-127"/>
              <a:ea typeface="-윤고딕340" pitchFamily="18" charset="-127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ㅁㅇㄻㅇㄹㅇㅁㄹㅇㅁㄹㅇㄹ 복사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357166"/>
            <a:ext cx="7500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mtClean="0">
                <a:solidFill>
                  <a:srgbClr val="92D050"/>
                </a:solidFill>
                <a:latin typeface="-윤고딕330" pitchFamily="18" charset="-127"/>
                <a:ea typeface="-윤고딕330" pitchFamily="18" charset="-127"/>
              </a:rPr>
              <a:t>DESK RESEARCH</a:t>
            </a:r>
            <a:endParaRPr lang="ko-KR" altLang="en-US" sz="3200">
              <a:solidFill>
                <a:srgbClr val="92D05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5" name="그림 4" descr="본문1 복사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857620" y="2214578"/>
            <a:ext cx="4857784" cy="4286256"/>
          </a:xfrm>
          <a:prstGeom prst="rect">
            <a:avLst/>
          </a:prstGeom>
          <a:noFill/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서울연구원이 </a:t>
            </a:r>
            <a:r>
              <a:rPr lang="en-US" altLang="ko-KR" sz="1600" dirty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29</a:t>
            </a:r>
            <a:r>
              <a:rPr lang="ko-KR" altLang="en-US" sz="1600" dirty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일 발표한 보고서 </a:t>
            </a:r>
            <a:r>
              <a:rPr lang="en-US" altLang="ko-KR" sz="1600" dirty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'</a:t>
            </a:r>
            <a:r>
              <a:rPr lang="ko-KR" altLang="en-US" sz="1600" dirty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대형마트 의무휴업에 따른 소상공인 매출 증대 실태 및 정책적 시사점</a:t>
            </a:r>
            <a:r>
              <a:rPr lang="en-US" altLang="ko-KR" sz="1600" dirty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'</a:t>
            </a:r>
            <a:r>
              <a:rPr lang="ko-KR" altLang="en-US" sz="1600" dirty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에 따르면 서울 </a:t>
            </a:r>
            <a:r>
              <a:rPr lang="en-US" altLang="ko-KR" sz="1600" dirty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4</a:t>
            </a:r>
            <a:r>
              <a:rPr lang="ko-KR" altLang="en-US" sz="1600" dirty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개 권역</a:t>
            </a:r>
            <a:r>
              <a:rPr lang="en-US" altLang="ko-KR" sz="1600" dirty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노원</a:t>
            </a:r>
            <a:r>
              <a:rPr lang="en-US" altLang="ko-KR" sz="1600" dirty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·</a:t>
            </a:r>
            <a:r>
              <a:rPr lang="ko-KR" altLang="en-US" sz="1600" dirty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구로</a:t>
            </a:r>
            <a:r>
              <a:rPr lang="en-US" altLang="ko-KR" sz="1600" dirty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·</a:t>
            </a:r>
            <a:r>
              <a:rPr lang="ko-KR" altLang="en-US" sz="1600" dirty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은평</a:t>
            </a:r>
            <a:r>
              <a:rPr lang="en-US" altLang="ko-KR" sz="1600" dirty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·</a:t>
            </a:r>
            <a:r>
              <a:rPr lang="ko-KR" altLang="en-US" sz="1600" dirty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송파</a:t>
            </a:r>
            <a:r>
              <a:rPr lang="en-US" altLang="ko-KR" sz="160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) </a:t>
            </a:r>
            <a:endParaRPr lang="en-US" altLang="ko-KR" sz="1600" smtClean="0">
              <a:solidFill>
                <a:schemeClr val="tx1"/>
              </a:solidFill>
              <a:latin typeface="-윤고딕310" pitchFamily="18" charset="-127"/>
              <a:ea typeface="-윤고딕310" pitchFamily="18" charset="-127"/>
            </a:endParaRPr>
          </a:p>
          <a:p>
            <a:r>
              <a:rPr lang="ko-KR" altLang="en-US" sz="1600" smtClean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소상공인</a:t>
            </a:r>
            <a:r>
              <a:rPr lang="en-US" altLang="ko-KR" sz="1600" dirty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(1000</a:t>
            </a:r>
            <a:r>
              <a:rPr lang="ko-KR" altLang="en-US" sz="1600" dirty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명</a:t>
            </a:r>
            <a:r>
              <a:rPr lang="en-US" altLang="ko-KR" sz="1600" dirty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)</a:t>
            </a:r>
            <a:r>
              <a:rPr lang="ko-KR" altLang="en-US" sz="1600" dirty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과 </a:t>
            </a:r>
            <a:r>
              <a:rPr lang="ko-KR" altLang="en-US" sz="1600" dirty="0" err="1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주부소비자</a:t>
            </a:r>
            <a:r>
              <a:rPr lang="en-US" altLang="ko-KR" sz="1600" dirty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(600</a:t>
            </a:r>
            <a:r>
              <a:rPr lang="ko-KR" altLang="en-US" sz="1600" dirty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명</a:t>
            </a:r>
            <a:r>
              <a:rPr lang="en-US" altLang="ko-KR" sz="1600" dirty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)</a:t>
            </a:r>
            <a:r>
              <a:rPr lang="ko-KR" altLang="en-US" sz="1600" dirty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에게 </a:t>
            </a:r>
            <a:r>
              <a:rPr lang="ko-KR" altLang="en-US" sz="160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실시한 </a:t>
            </a:r>
            <a:endParaRPr lang="en-US" altLang="ko-KR" sz="1600" smtClean="0">
              <a:solidFill>
                <a:schemeClr val="tx1"/>
              </a:solidFill>
              <a:latin typeface="-윤고딕310" pitchFamily="18" charset="-127"/>
              <a:ea typeface="-윤고딕310" pitchFamily="18" charset="-127"/>
            </a:endParaRPr>
          </a:p>
          <a:p>
            <a:r>
              <a:rPr lang="ko-KR" altLang="en-US" sz="1600" smtClean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조사에서 </a:t>
            </a:r>
            <a:r>
              <a:rPr lang="ko-KR" altLang="en-US" sz="1600" dirty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상인 응답자의 </a:t>
            </a:r>
            <a:r>
              <a:rPr lang="en-US" altLang="ko-KR" sz="1600" dirty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61.1%</a:t>
            </a:r>
            <a:r>
              <a:rPr lang="ko-KR" altLang="en-US" sz="1600" dirty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가 </a:t>
            </a:r>
            <a:r>
              <a:rPr lang="en-US" altLang="ko-KR" sz="1600" dirty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'</a:t>
            </a:r>
            <a:r>
              <a:rPr lang="ko-KR" altLang="en-US" sz="160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의무휴업제가 </a:t>
            </a:r>
            <a:endParaRPr lang="en-US" altLang="ko-KR" sz="1600" smtClean="0">
              <a:solidFill>
                <a:schemeClr val="tx1"/>
              </a:solidFill>
              <a:latin typeface="-윤고딕310" pitchFamily="18" charset="-127"/>
              <a:ea typeface="-윤고딕310" pitchFamily="18" charset="-127"/>
            </a:endParaRPr>
          </a:p>
          <a:p>
            <a:r>
              <a:rPr lang="ko-KR" altLang="en-US" sz="1600" smtClean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소상공인 </a:t>
            </a:r>
            <a:r>
              <a:rPr lang="ko-KR" altLang="en-US" sz="1600" dirty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경영에 도움이 된다</a:t>
            </a:r>
            <a:r>
              <a:rPr lang="en-US" altLang="ko-KR" sz="1600" dirty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'</a:t>
            </a:r>
            <a:r>
              <a:rPr lang="ko-KR" altLang="en-US" sz="1600" dirty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고 답했다</a:t>
            </a:r>
            <a:r>
              <a:rPr lang="en-US" altLang="ko-KR" sz="1600" dirty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. </a:t>
            </a:r>
            <a:r>
              <a:rPr lang="ko-KR" altLang="en-US" sz="1600" dirty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/>
            </a:r>
            <a:br>
              <a:rPr lang="ko-KR" altLang="en-US" sz="1600" dirty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부정적인 입장은 </a:t>
            </a:r>
            <a:r>
              <a:rPr lang="en-US" altLang="ko-KR" sz="1600" dirty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7.5%</a:t>
            </a:r>
            <a:r>
              <a:rPr lang="ko-KR" altLang="en-US" sz="1600" dirty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에 불과했다</a:t>
            </a:r>
            <a:r>
              <a:rPr lang="en-US" altLang="ko-KR" sz="1600" dirty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. </a:t>
            </a:r>
            <a:r>
              <a:rPr lang="ko-KR" altLang="en-US" sz="1600" dirty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대형마트</a:t>
            </a:r>
            <a:r>
              <a:rPr lang="en-US" altLang="ko-KR" sz="1600" dirty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·</a:t>
            </a:r>
            <a:r>
              <a:rPr lang="ko-KR" altLang="en-US" sz="1600" dirty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기업형슈퍼마켓</a:t>
            </a:r>
            <a:r>
              <a:rPr lang="en-US" altLang="ko-KR" sz="1600" dirty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(SSM) </a:t>
            </a:r>
            <a:r>
              <a:rPr lang="ko-KR" altLang="en-US" sz="1600" dirty="0" err="1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의무휴업제</a:t>
            </a:r>
            <a:r>
              <a:rPr lang="ko-KR" altLang="en-US" sz="1600" dirty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 실시 후 매출액 증감 정도는 평균 </a:t>
            </a:r>
            <a:r>
              <a:rPr lang="en-US" altLang="ko-KR" sz="1600" dirty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10.2%</a:t>
            </a:r>
            <a:r>
              <a:rPr lang="ko-KR" altLang="en-US" sz="1600" dirty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로 조사됐다</a:t>
            </a:r>
            <a:r>
              <a:rPr lang="en-US" altLang="ko-KR" sz="1600" dirty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. </a:t>
            </a:r>
            <a:r>
              <a:rPr lang="ko-KR" altLang="en-US" sz="1600" dirty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응답자의 절반이 넘는</a:t>
            </a:r>
            <a:r>
              <a:rPr lang="en-US" altLang="ko-KR" sz="1600" dirty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(51.2%) </a:t>
            </a:r>
            <a:r>
              <a:rPr lang="ko-KR" altLang="en-US" sz="1600" dirty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매출액이 증가했다고 답했고</a:t>
            </a:r>
            <a:r>
              <a:rPr lang="en-US" altLang="ko-KR" sz="1600" dirty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감소했다는 답은 </a:t>
            </a:r>
            <a:r>
              <a:rPr lang="en-US" altLang="ko-KR" sz="1600" dirty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1%</a:t>
            </a:r>
            <a:r>
              <a:rPr lang="ko-KR" altLang="en-US" sz="1600" dirty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였다</a:t>
            </a:r>
            <a:r>
              <a:rPr lang="en-US" altLang="ko-KR" sz="1600" dirty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.</a:t>
            </a:r>
          </a:p>
          <a:p>
            <a:endParaRPr lang="en-US" altLang="ko-KR" sz="1600" dirty="0">
              <a:solidFill>
                <a:schemeClr val="tx1"/>
              </a:solidFill>
              <a:latin typeface="-윤고딕310" pitchFamily="18" charset="-127"/>
              <a:ea typeface="-윤고딕310" pitchFamily="18" charset="-127"/>
            </a:endParaRPr>
          </a:p>
          <a:p>
            <a:pPr algn="r"/>
            <a:r>
              <a:rPr lang="en-US" altLang="ko-KR" sz="1600" b="1" smtClean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“</a:t>
            </a:r>
            <a:r>
              <a:rPr lang="ko-KR" altLang="en-US" sz="1600" b="1" smtClean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서울 </a:t>
            </a:r>
            <a:r>
              <a:rPr lang="ko-KR" altLang="en-US" sz="1600" b="1" dirty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대형마트 의무휴업 효과 </a:t>
            </a:r>
            <a:r>
              <a:rPr lang="ko-KR" altLang="en-US" sz="1600" b="1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크다</a:t>
            </a:r>
            <a:r>
              <a:rPr lang="en-US" altLang="ko-KR" sz="1600" b="1" smtClean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…</a:t>
            </a:r>
          </a:p>
          <a:p>
            <a:pPr algn="r"/>
            <a:r>
              <a:rPr lang="ko-KR" altLang="en-US" sz="1600" b="1" smtClean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상인 </a:t>
            </a:r>
            <a:r>
              <a:rPr lang="en-US" altLang="ko-KR" sz="1600" b="1" dirty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61.1% "</a:t>
            </a:r>
            <a:r>
              <a:rPr lang="ko-KR" altLang="en-US" sz="1600" b="1" dirty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도움된다</a:t>
            </a:r>
            <a:r>
              <a:rPr lang="en-US" altLang="ko-KR" sz="1600" b="1" dirty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"</a:t>
            </a:r>
            <a:endParaRPr lang="en-US" altLang="ko-KR" sz="1600" dirty="0">
              <a:solidFill>
                <a:schemeClr val="tx1"/>
              </a:solidFill>
              <a:latin typeface="-윤고딕310" pitchFamily="18" charset="-127"/>
              <a:ea typeface="-윤고딕310" pitchFamily="18" charset="-127"/>
            </a:endParaRPr>
          </a:p>
          <a:p>
            <a:pPr algn="r"/>
            <a:r>
              <a:rPr lang="ko-KR" altLang="en-US" sz="1600" dirty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뉴스</a:t>
            </a:r>
            <a:r>
              <a:rPr lang="en-US" altLang="ko-KR" sz="1600" dirty="0">
                <a:solidFill>
                  <a:schemeClr val="tx1"/>
                </a:solidFill>
                <a:latin typeface="-윤고딕310" pitchFamily="18" charset="-127"/>
                <a:ea typeface="-윤고딕310" pitchFamily="18" charset="-127"/>
              </a:rPr>
              <a:t>1, 2015-01-29</a:t>
            </a:r>
            <a:endParaRPr lang="ko-KR" altLang="en-US" sz="1600" dirty="0">
              <a:solidFill>
                <a:schemeClr val="tx1"/>
              </a:solidFill>
              <a:latin typeface="-윤고딕310" pitchFamily="18" charset="-127"/>
              <a:ea typeface="-윤고딕310" pitchFamily="18" charset="-127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본문2 복사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57620" y="3214686"/>
            <a:ext cx="48577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-윤고딕310" pitchFamily="18" charset="-127"/>
                <a:ea typeface="-윤고딕310" pitchFamily="18" charset="-127"/>
              </a:rPr>
              <a:t>우연히 경동시장 야채 골목에 찾아갔는데요</a:t>
            </a:r>
            <a:r>
              <a:rPr lang="en-US" altLang="ko-KR" smtClean="0">
                <a:latin typeface="-윤고딕310" pitchFamily="18" charset="-127"/>
                <a:ea typeface="-윤고딕310" pitchFamily="18" charset="-127"/>
              </a:rPr>
              <a:t>. </a:t>
            </a:r>
            <a:r>
              <a:rPr lang="ko-KR" altLang="en-US" smtClean="0">
                <a:latin typeface="-윤고딕310" pitchFamily="18" charset="-127"/>
                <a:ea typeface="-윤고딕310" pitchFamily="18" charset="-127"/>
              </a:rPr>
              <a:t>거기에 있는 야채들이 제 눈을 사로잡았고</a:t>
            </a:r>
            <a:r>
              <a:rPr lang="en-US" altLang="ko-KR" smtClean="0">
                <a:latin typeface="-윤고딕310" pitchFamily="18" charset="-127"/>
                <a:ea typeface="-윤고딕310" pitchFamily="18" charset="-127"/>
              </a:rPr>
              <a:t>, </a:t>
            </a:r>
            <a:r>
              <a:rPr lang="ko-KR" altLang="en-US" smtClean="0">
                <a:latin typeface="-윤고딕310" pitchFamily="18" charset="-127"/>
                <a:ea typeface="-윤고딕310" pitchFamily="18" charset="-127"/>
              </a:rPr>
              <a:t>또 손님들 중에 젊은 분들이 많이 계셨는데</a:t>
            </a:r>
            <a:r>
              <a:rPr lang="en-US" altLang="ko-KR" smtClean="0">
                <a:latin typeface="-윤고딕310" pitchFamily="18" charset="-127"/>
                <a:ea typeface="-윤고딕310" pitchFamily="18" charset="-127"/>
              </a:rPr>
              <a:t>, </a:t>
            </a:r>
            <a:r>
              <a:rPr lang="ko-KR" altLang="en-US" smtClean="0">
                <a:latin typeface="-윤고딕310" pitchFamily="18" charset="-127"/>
                <a:ea typeface="-윤고딕310" pitchFamily="18" charset="-127"/>
              </a:rPr>
              <a:t>붙잡고 </a:t>
            </a:r>
            <a:endParaRPr lang="en-US" altLang="ko-KR" smtClean="0">
              <a:latin typeface="-윤고딕310" pitchFamily="18" charset="-127"/>
              <a:ea typeface="-윤고딕310" pitchFamily="18" charset="-127"/>
            </a:endParaRPr>
          </a:p>
          <a:p>
            <a:r>
              <a:rPr lang="ko-KR" altLang="en-US" smtClean="0">
                <a:latin typeface="-윤고딕310" pitchFamily="18" charset="-127"/>
                <a:ea typeface="-윤고딕310" pitchFamily="18" charset="-127"/>
              </a:rPr>
              <a:t>물어보니까 유명한 셰프분들이셨어요</a:t>
            </a:r>
            <a:r>
              <a:rPr lang="en-US" altLang="ko-KR" smtClean="0">
                <a:latin typeface="-윤고딕310" pitchFamily="18" charset="-127"/>
                <a:ea typeface="-윤고딕310" pitchFamily="18" charset="-127"/>
              </a:rPr>
              <a:t>.</a:t>
            </a:r>
          </a:p>
          <a:p>
            <a:pPr algn="r"/>
            <a:endParaRPr lang="en-US" altLang="ko-KR" b="1" smtClean="0">
              <a:latin typeface="-윤고딕310" pitchFamily="18" charset="-127"/>
              <a:ea typeface="-윤고딕310" pitchFamily="18" charset="-127"/>
            </a:endParaRPr>
          </a:p>
          <a:p>
            <a:pPr algn="r"/>
            <a:r>
              <a:rPr lang="en-US" altLang="ko-KR" b="1" smtClean="0">
                <a:latin typeface="-윤고딕310" pitchFamily="18" charset="-127"/>
                <a:ea typeface="-윤고딕310" pitchFamily="18" charset="-127"/>
              </a:rPr>
              <a:t>"</a:t>
            </a:r>
            <a:r>
              <a:rPr lang="ko-KR" altLang="en-US" b="1" smtClean="0">
                <a:latin typeface="-윤고딕310" pitchFamily="18" charset="-127"/>
                <a:ea typeface="-윤고딕310" pitchFamily="18" charset="-127"/>
              </a:rPr>
              <a:t>전통시장의 멋과 매력</a:t>
            </a:r>
            <a:r>
              <a:rPr lang="en-US" altLang="ko-KR" b="1" smtClean="0">
                <a:latin typeface="-윤고딕310" pitchFamily="18" charset="-127"/>
                <a:ea typeface="-윤고딕310" pitchFamily="18" charset="-127"/>
              </a:rPr>
              <a:t>, </a:t>
            </a:r>
            <a:r>
              <a:rPr lang="ko-KR" altLang="en-US" b="1" smtClean="0">
                <a:latin typeface="-윤고딕310" pitchFamily="18" charset="-127"/>
                <a:ea typeface="-윤고딕310" pitchFamily="18" charset="-127"/>
              </a:rPr>
              <a:t>이제 시장에서 놀자</a:t>
            </a:r>
            <a:r>
              <a:rPr lang="en-US" altLang="ko-KR" b="1" smtClean="0">
                <a:latin typeface="-윤고딕310" pitchFamily="18" charset="-127"/>
                <a:ea typeface="-윤고딕310" pitchFamily="18" charset="-127"/>
              </a:rPr>
              <a:t>!"</a:t>
            </a:r>
            <a:endParaRPr lang="en-US" altLang="ko-KR" smtClean="0">
              <a:latin typeface="-윤고딕310" pitchFamily="18" charset="-127"/>
              <a:ea typeface="-윤고딕310" pitchFamily="18" charset="-127"/>
            </a:endParaRPr>
          </a:p>
          <a:p>
            <a:pPr algn="r"/>
            <a:r>
              <a:rPr lang="en-US" altLang="ko-KR" smtClean="0">
                <a:latin typeface="-윤고딕310" pitchFamily="18" charset="-127"/>
                <a:ea typeface="-윤고딕310" pitchFamily="18" charset="-127"/>
              </a:rPr>
              <a:t>YTN, 2015-09-18</a:t>
            </a:r>
            <a:endParaRPr lang="ko-KR" altLang="en-US" smtClean="0">
              <a:latin typeface="-윤고딕310" pitchFamily="18" charset="-127"/>
              <a:ea typeface="-윤고딕310" pitchFamily="18" charset="-127"/>
            </a:endParaRPr>
          </a:p>
          <a:p>
            <a:endParaRPr lang="ko-KR" alt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본문3 복사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14744" y="2366745"/>
            <a:ext cx="500066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latin typeface="-윤고딕310" pitchFamily="18" charset="-127"/>
                <a:ea typeface="-윤고딕310" pitchFamily="18" charset="-127"/>
              </a:rPr>
              <a:t>‘</a:t>
            </a:r>
            <a:r>
              <a:rPr lang="ko-KR" altLang="en-US" sz="1600" smtClean="0">
                <a:latin typeface="-윤고딕310" pitchFamily="18" charset="-127"/>
                <a:ea typeface="-윤고딕310" pitchFamily="18" charset="-127"/>
              </a:rPr>
              <a:t>쿠킷’</a:t>
            </a:r>
            <a:r>
              <a:rPr lang="en-US" altLang="ko-KR" sz="1600" smtClean="0">
                <a:latin typeface="-윤고딕310" pitchFamily="18" charset="-127"/>
                <a:ea typeface="-윤고딕310" pitchFamily="18" charset="-127"/>
              </a:rPr>
              <a:t>(Cook It)</a:t>
            </a:r>
            <a:r>
              <a:rPr lang="ko-KR" altLang="en-US" sz="1600" smtClean="0">
                <a:latin typeface="-윤고딕310" pitchFamily="18" charset="-127"/>
                <a:ea typeface="-윤고딕310" pitchFamily="18" charset="-127"/>
              </a:rPr>
              <a:t>이라는 소셜벤처의 공동기획자로 참여했던 </a:t>
            </a:r>
            <a:r>
              <a:rPr lang="en-US" altLang="ko-KR" sz="1600" smtClean="0">
                <a:latin typeface="-윤고딕310" pitchFamily="18" charset="-127"/>
                <a:ea typeface="-윤고딕310" pitchFamily="18" charset="-127"/>
              </a:rPr>
              <a:t>2013</a:t>
            </a:r>
            <a:r>
              <a:rPr lang="ko-KR" altLang="en-US" sz="1600" smtClean="0">
                <a:latin typeface="-윤고딕310" pitchFamily="18" charset="-127"/>
                <a:ea typeface="-윤고딕310" pitchFamily="18" charset="-127"/>
              </a:rPr>
              <a:t>년부터였다</a:t>
            </a:r>
            <a:r>
              <a:rPr lang="en-US" altLang="ko-KR" sz="1600" smtClean="0">
                <a:latin typeface="-윤고딕310" pitchFamily="18" charset="-127"/>
                <a:ea typeface="-윤고딕310" pitchFamily="18" charset="-127"/>
              </a:rPr>
              <a:t>. </a:t>
            </a:r>
            <a:r>
              <a:rPr lang="ko-KR" altLang="en-US" sz="1600" smtClean="0">
                <a:latin typeface="-윤고딕310" pitchFamily="18" charset="-127"/>
                <a:ea typeface="-윤고딕310" pitchFamily="18" charset="-127"/>
              </a:rPr>
              <a:t>쿠킷은 회원이 어떤 음식을 선택하면 전통시장에서 여기에 필요한 식재료를 유명 셰프들의 레시피와 함께 배송해 주는 서비스를 했다</a:t>
            </a:r>
            <a:r>
              <a:rPr lang="en-US" altLang="ko-KR" sz="1600" smtClean="0">
                <a:latin typeface="-윤고딕310" pitchFamily="18" charset="-127"/>
                <a:ea typeface="-윤고딕310" pitchFamily="18" charset="-127"/>
              </a:rPr>
              <a:t>. “</a:t>
            </a:r>
            <a:r>
              <a:rPr lang="ko-KR" altLang="en-US" sz="1600" smtClean="0">
                <a:latin typeface="-윤고딕310" pitchFamily="18" charset="-127"/>
                <a:ea typeface="-윤고딕310" pitchFamily="18" charset="-127"/>
              </a:rPr>
              <a:t>회원들의 반응은 좋았지만 개별 주문에 따라 소규모로 재료를 마련하다 보니</a:t>
            </a:r>
            <a:r>
              <a:rPr lang="en-US" altLang="ko-KR" sz="1600" smtClean="0">
                <a:latin typeface="-윤고딕310" pitchFamily="18" charset="-127"/>
                <a:ea typeface="-윤고딕310" pitchFamily="18" charset="-127"/>
              </a:rPr>
              <a:t>…”</a:t>
            </a:r>
            <a:endParaRPr lang="en-US" altLang="ko-KR" sz="1600" b="1" smtClean="0">
              <a:latin typeface="-윤고딕310" pitchFamily="18" charset="-127"/>
              <a:ea typeface="-윤고딕310" pitchFamily="18" charset="-127"/>
            </a:endParaRPr>
          </a:p>
          <a:p>
            <a:pPr algn="r"/>
            <a:r>
              <a:rPr lang="en-US" altLang="ko-KR" sz="1600" b="1" smtClean="0">
                <a:latin typeface="-윤고딕310" pitchFamily="18" charset="-127"/>
                <a:ea typeface="-윤고딕310" pitchFamily="18" charset="-127"/>
              </a:rPr>
              <a:t>“</a:t>
            </a:r>
            <a:r>
              <a:rPr lang="ko-KR" altLang="en-US" sz="1600" b="1" smtClean="0">
                <a:latin typeface="-윤고딕310" pitchFamily="18" charset="-127"/>
                <a:ea typeface="-윤고딕310" pitchFamily="18" charset="-127"/>
              </a:rPr>
              <a:t>속닥속닥  시장과 사랑에 빠진 청년</a:t>
            </a:r>
            <a:r>
              <a:rPr lang="en-US" altLang="ko-KR" sz="1600" b="1" smtClean="0">
                <a:latin typeface="-윤고딕310" pitchFamily="18" charset="-127"/>
                <a:ea typeface="-윤고딕310" pitchFamily="18" charset="-127"/>
              </a:rPr>
              <a:t>”</a:t>
            </a:r>
            <a:endParaRPr lang="ko-KR" altLang="en-US" sz="1600" b="1" smtClean="0">
              <a:latin typeface="-윤고딕310" pitchFamily="18" charset="-127"/>
              <a:ea typeface="-윤고딕310" pitchFamily="18" charset="-127"/>
            </a:endParaRPr>
          </a:p>
          <a:p>
            <a:pPr algn="r"/>
            <a:r>
              <a:rPr lang="ko-KR" altLang="en-US" sz="1600" smtClean="0">
                <a:latin typeface="-윤고딕310" pitchFamily="18" charset="-127"/>
                <a:ea typeface="-윤고딕310" pitchFamily="18" charset="-127"/>
              </a:rPr>
              <a:t>서울신문</a:t>
            </a:r>
            <a:r>
              <a:rPr lang="en-US" altLang="ko-KR" sz="1600" smtClean="0">
                <a:latin typeface="-윤고딕310" pitchFamily="18" charset="-127"/>
                <a:ea typeface="-윤고딕310" pitchFamily="18" charset="-127"/>
              </a:rPr>
              <a:t>, 2015-06-25</a:t>
            </a:r>
          </a:p>
          <a:p>
            <a:endParaRPr lang="en-US" altLang="ko-KR" sz="1600" smtClean="0">
              <a:latin typeface="-윤고딕310" pitchFamily="18" charset="-127"/>
              <a:ea typeface="-윤고딕310" pitchFamily="18" charset="-127"/>
            </a:endParaRPr>
          </a:p>
          <a:p>
            <a:r>
              <a:rPr lang="ko-KR" altLang="en-US" sz="1600" smtClean="0">
                <a:latin typeface="-윤고딕310" pitchFamily="18" charset="-127"/>
                <a:ea typeface="-윤고딕310" pitchFamily="18" charset="-127"/>
              </a:rPr>
              <a:t>나홀로 거주하는 </a:t>
            </a:r>
            <a:r>
              <a:rPr lang="en-US" altLang="ko-KR" sz="1600" smtClean="0">
                <a:latin typeface="-윤고딕310" pitchFamily="18" charset="-127"/>
                <a:ea typeface="-윤고딕310" pitchFamily="18" charset="-127"/>
              </a:rPr>
              <a:t>1</a:t>
            </a:r>
            <a:r>
              <a:rPr lang="ko-KR" altLang="en-US" sz="1600" smtClean="0">
                <a:latin typeface="-윤고딕310" pitchFamily="18" charset="-127"/>
                <a:ea typeface="-윤고딕310" pitchFamily="18" charset="-127"/>
              </a:rPr>
              <a:t>인 가구가 급증하는 모습이다</a:t>
            </a:r>
            <a:r>
              <a:rPr lang="en-US" altLang="ko-KR" sz="1600" smtClean="0">
                <a:latin typeface="-윤고딕310" pitchFamily="18" charset="-127"/>
                <a:ea typeface="-윤고딕310" pitchFamily="18" charset="-127"/>
              </a:rPr>
              <a:t>. </a:t>
            </a:r>
            <a:r>
              <a:rPr lang="ko-KR" altLang="en-US" sz="1600" smtClean="0">
                <a:latin typeface="-윤고딕310" pitchFamily="18" charset="-127"/>
                <a:ea typeface="-윤고딕310" pitchFamily="18" charset="-127"/>
              </a:rPr>
              <a:t>고령화를 비롯해 연애와 함께 결혼</a:t>
            </a:r>
            <a:r>
              <a:rPr lang="en-US" altLang="ko-KR" sz="1600" smtClean="0">
                <a:latin typeface="-윤고딕310" pitchFamily="18" charset="-127"/>
                <a:ea typeface="-윤고딕310" pitchFamily="18" charset="-127"/>
              </a:rPr>
              <a:t>, </a:t>
            </a:r>
            <a:r>
              <a:rPr lang="ko-KR" altLang="en-US" sz="1600" smtClean="0">
                <a:latin typeface="-윤고딕310" pitchFamily="18" charset="-127"/>
                <a:ea typeface="-윤고딕310" pitchFamily="18" charset="-127"/>
              </a:rPr>
              <a:t>출산 등을 포기하는 삼포</a:t>
            </a:r>
            <a:endParaRPr lang="en-US" altLang="ko-KR" sz="1600" smtClean="0">
              <a:latin typeface="-윤고딕310" pitchFamily="18" charset="-127"/>
              <a:ea typeface="-윤고딕310" pitchFamily="18" charset="-127"/>
            </a:endParaRPr>
          </a:p>
          <a:p>
            <a:r>
              <a:rPr lang="ko-KR" altLang="en-US" sz="1600" smtClean="0">
                <a:latin typeface="-윤고딕310" pitchFamily="18" charset="-127"/>
                <a:ea typeface="-윤고딕310" pitchFamily="18" charset="-127"/>
              </a:rPr>
              <a:t>세대의 증가</a:t>
            </a:r>
            <a:r>
              <a:rPr lang="en-US" altLang="ko-KR" sz="1600" smtClean="0">
                <a:latin typeface="-윤고딕310" pitchFamily="18" charset="-127"/>
                <a:ea typeface="-윤고딕310" pitchFamily="18" charset="-127"/>
              </a:rPr>
              <a:t>, 1</a:t>
            </a:r>
            <a:r>
              <a:rPr lang="ko-KR" altLang="en-US" sz="1600" smtClean="0">
                <a:latin typeface="-윤고딕310" pitchFamily="18" charset="-127"/>
                <a:ea typeface="-윤고딕310" pitchFamily="18" charset="-127"/>
              </a:rPr>
              <a:t>인 가구가 살기에 편리한 시설 및 환경 </a:t>
            </a:r>
            <a:endParaRPr lang="en-US" altLang="ko-KR" sz="1600" smtClean="0">
              <a:latin typeface="-윤고딕310" pitchFamily="18" charset="-127"/>
              <a:ea typeface="-윤고딕310" pitchFamily="18" charset="-127"/>
            </a:endParaRPr>
          </a:p>
          <a:p>
            <a:r>
              <a:rPr lang="ko-KR" altLang="en-US" sz="1600" smtClean="0">
                <a:latin typeface="-윤고딕310" pitchFamily="18" charset="-127"/>
                <a:ea typeface="-윤고딕310" pitchFamily="18" charset="-127"/>
              </a:rPr>
              <a:t>등 여러 가지가 그 이유라고 할 수 있다</a:t>
            </a:r>
            <a:r>
              <a:rPr lang="en-US" altLang="ko-KR" sz="1600" smtClean="0">
                <a:latin typeface="-윤고딕310" pitchFamily="18" charset="-127"/>
                <a:ea typeface="-윤고딕310" pitchFamily="18" charset="-127"/>
              </a:rPr>
              <a:t>.</a:t>
            </a:r>
          </a:p>
          <a:p>
            <a:pPr algn="r"/>
            <a:r>
              <a:rPr lang="en-US" altLang="ko-KR" sz="1600" b="1" smtClean="0">
                <a:latin typeface="-윤고딕310" pitchFamily="18" charset="-127"/>
                <a:ea typeface="-윤고딕310" pitchFamily="18" charset="-127"/>
              </a:rPr>
              <a:t>1</a:t>
            </a:r>
            <a:r>
              <a:rPr lang="ko-KR" altLang="en-US" sz="1600" b="1" smtClean="0">
                <a:latin typeface="-윤고딕310" pitchFamily="18" charset="-127"/>
                <a:ea typeface="-윤고딕310" pitchFamily="18" charset="-127"/>
              </a:rPr>
              <a:t>인 가구 증가 컵밥 등 나홀로 아이템 증가</a:t>
            </a:r>
          </a:p>
          <a:p>
            <a:pPr algn="r"/>
            <a:r>
              <a:rPr lang="ko-KR" altLang="en-US" sz="1600" smtClean="0">
                <a:latin typeface="-윤고딕310" pitchFamily="18" charset="-127"/>
                <a:ea typeface="-윤고딕310" pitchFamily="18" charset="-127"/>
              </a:rPr>
              <a:t>폴리뉴스</a:t>
            </a:r>
            <a:r>
              <a:rPr lang="en-US" altLang="ko-KR" sz="1600" smtClean="0">
                <a:latin typeface="-윤고딕310" pitchFamily="18" charset="-127"/>
                <a:ea typeface="-윤고딕310" pitchFamily="18" charset="-127"/>
              </a:rPr>
              <a:t>, 2016-06-02</a:t>
            </a:r>
            <a:endParaRPr lang="ko-KR" altLang="en-US" sz="1600" smtClean="0">
              <a:latin typeface="-윤고딕310" pitchFamily="18" charset="-127"/>
              <a:ea typeface="-윤고딕310" pitchFamily="18" charset="-127"/>
            </a:endParaRPr>
          </a:p>
          <a:p>
            <a:endParaRPr lang="ko-KR" alt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본문4 복사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86182" y="2655886"/>
            <a:ext cx="50720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-윤고딕310" pitchFamily="18" charset="-127"/>
                <a:ea typeface="-윤고딕310" pitchFamily="18" charset="-127"/>
              </a:rPr>
              <a:t>매일경기침체 영향으로 유통업계의 생존경쟁이 </a:t>
            </a:r>
            <a:endParaRPr lang="en-US" altLang="ko-KR" smtClean="0">
              <a:latin typeface="-윤고딕310" pitchFamily="18" charset="-127"/>
              <a:ea typeface="-윤고딕310" pitchFamily="18" charset="-127"/>
            </a:endParaRPr>
          </a:p>
          <a:p>
            <a:r>
              <a:rPr lang="ko-KR" altLang="en-US" smtClean="0">
                <a:latin typeface="-윤고딕310" pitchFamily="18" charset="-127"/>
                <a:ea typeface="-윤고딕310" pitchFamily="18" charset="-127"/>
              </a:rPr>
              <a:t>치열해지고 있는 가운데 전통시장이 대형마트의 </a:t>
            </a:r>
            <a:endParaRPr lang="en-US" altLang="ko-KR" smtClean="0">
              <a:latin typeface="-윤고딕310" pitchFamily="18" charset="-127"/>
              <a:ea typeface="-윤고딕310" pitchFamily="18" charset="-127"/>
            </a:endParaRPr>
          </a:p>
          <a:p>
            <a:r>
              <a:rPr lang="ko-KR" altLang="en-US" smtClean="0">
                <a:latin typeface="-윤고딕310" pitchFamily="18" charset="-127"/>
                <a:ea typeface="-윤고딕310" pitchFamily="18" charset="-127"/>
              </a:rPr>
              <a:t>배송서비스를 도입하는 등 활로 모색을 위해 </a:t>
            </a:r>
            <a:endParaRPr lang="en-US" altLang="ko-KR" smtClean="0">
              <a:latin typeface="-윤고딕310" pitchFamily="18" charset="-127"/>
              <a:ea typeface="-윤고딕310" pitchFamily="18" charset="-127"/>
            </a:endParaRPr>
          </a:p>
          <a:p>
            <a:r>
              <a:rPr lang="ko-KR" altLang="en-US" smtClean="0">
                <a:latin typeface="-윤고딕310" pitchFamily="18" charset="-127"/>
                <a:ea typeface="-윤고딕310" pitchFamily="18" charset="-127"/>
              </a:rPr>
              <a:t>안간힘을 쏟고 있다</a:t>
            </a:r>
            <a:r>
              <a:rPr lang="en-US" altLang="ko-KR" smtClean="0">
                <a:latin typeface="-윤고딕310" pitchFamily="18" charset="-127"/>
                <a:ea typeface="-윤고딕310" pitchFamily="18" charset="-127"/>
              </a:rPr>
              <a:t>.</a:t>
            </a:r>
            <a:r>
              <a:rPr lang="ko-KR" altLang="en-US" smtClean="0">
                <a:latin typeface="-윤고딕310" pitchFamily="18" charset="-127"/>
                <a:ea typeface="-윤고딕310" pitchFamily="18" charset="-127"/>
              </a:rPr>
              <a:t/>
            </a:r>
            <a:br>
              <a:rPr lang="ko-KR" altLang="en-US" smtClean="0">
                <a:latin typeface="-윤고딕310" pitchFamily="18" charset="-127"/>
                <a:ea typeface="-윤고딕310" pitchFamily="18" charset="-127"/>
              </a:rPr>
            </a:br>
            <a:r>
              <a:rPr lang="ko-KR" altLang="en-US" smtClean="0">
                <a:latin typeface="-윤고딕310" pitchFamily="18" charset="-127"/>
                <a:ea typeface="-윤고딕310" pitchFamily="18" charset="-127"/>
              </a:rPr>
              <a:t/>
            </a:r>
            <a:br>
              <a:rPr lang="ko-KR" altLang="en-US" smtClean="0">
                <a:latin typeface="-윤고딕310" pitchFamily="18" charset="-127"/>
                <a:ea typeface="-윤고딕310" pitchFamily="18" charset="-127"/>
              </a:rPr>
            </a:br>
            <a:r>
              <a:rPr lang="ko-KR" altLang="en-US" smtClean="0">
                <a:latin typeface="-윤고딕310" pitchFamily="18" charset="-127"/>
                <a:ea typeface="-윤고딕310" pitchFamily="18" charset="-127"/>
              </a:rPr>
              <a:t>하루에도 이용객이 수십 명씩 몰릴 정도로 </a:t>
            </a:r>
            <a:endParaRPr lang="en-US" altLang="ko-KR" smtClean="0">
              <a:latin typeface="-윤고딕310" pitchFamily="18" charset="-127"/>
              <a:ea typeface="-윤고딕310" pitchFamily="18" charset="-127"/>
            </a:endParaRPr>
          </a:p>
          <a:p>
            <a:r>
              <a:rPr lang="ko-KR" altLang="en-US" smtClean="0">
                <a:latin typeface="-윤고딕310" pitchFamily="18" charset="-127"/>
                <a:ea typeface="-윤고딕310" pitchFamily="18" charset="-127"/>
              </a:rPr>
              <a:t>배송서비스가 호응을 얻으면서 전통시장에 </a:t>
            </a:r>
            <a:endParaRPr lang="en-US" altLang="ko-KR" smtClean="0">
              <a:latin typeface="-윤고딕310" pitchFamily="18" charset="-127"/>
              <a:ea typeface="-윤고딕310" pitchFamily="18" charset="-127"/>
            </a:endParaRPr>
          </a:p>
          <a:p>
            <a:r>
              <a:rPr lang="ko-KR" altLang="en-US" smtClean="0">
                <a:latin typeface="-윤고딕310" pitchFamily="18" charset="-127"/>
                <a:ea typeface="-윤고딕310" pitchFamily="18" charset="-127"/>
              </a:rPr>
              <a:t>새로운 활기를 불어넣고 있다</a:t>
            </a:r>
            <a:r>
              <a:rPr lang="en-US" altLang="ko-KR" smtClean="0">
                <a:latin typeface="-윤고딕310" pitchFamily="18" charset="-127"/>
                <a:ea typeface="-윤고딕310" pitchFamily="18" charset="-127"/>
              </a:rPr>
              <a:t>.</a:t>
            </a:r>
          </a:p>
          <a:p>
            <a:endParaRPr lang="en-US" altLang="ko-KR" b="1" smtClean="0">
              <a:latin typeface="-윤고딕310" pitchFamily="18" charset="-127"/>
              <a:ea typeface="-윤고딕310" pitchFamily="18" charset="-127"/>
            </a:endParaRPr>
          </a:p>
          <a:p>
            <a:pPr algn="r"/>
            <a:r>
              <a:rPr lang="ko-KR" altLang="en-US" b="1" smtClean="0">
                <a:latin typeface="-윤고딕310" pitchFamily="18" charset="-127"/>
                <a:ea typeface="-윤고딕310" pitchFamily="18" charset="-127"/>
              </a:rPr>
              <a:t> </a:t>
            </a:r>
            <a:r>
              <a:rPr lang="en-US" altLang="ko-KR" b="1" smtClean="0">
                <a:latin typeface="-윤고딕310" pitchFamily="18" charset="-127"/>
                <a:ea typeface="-윤고딕310" pitchFamily="18" charset="-127"/>
              </a:rPr>
              <a:t>“</a:t>
            </a:r>
            <a:r>
              <a:rPr lang="ko-KR" altLang="en-US" b="1" smtClean="0">
                <a:latin typeface="-윤고딕310" pitchFamily="18" charset="-127"/>
                <a:ea typeface="-윤고딕310" pitchFamily="18" charset="-127"/>
              </a:rPr>
              <a:t>전통시장  배송서비스로 활로 모색</a:t>
            </a:r>
            <a:r>
              <a:rPr lang="en-US" altLang="ko-KR" b="1" smtClean="0">
                <a:latin typeface="-윤고딕310" pitchFamily="18" charset="-127"/>
                <a:ea typeface="-윤고딕310" pitchFamily="18" charset="-127"/>
              </a:rPr>
              <a:t>”</a:t>
            </a:r>
          </a:p>
          <a:p>
            <a:pPr algn="r"/>
            <a:r>
              <a:rPr lang="ko-KR" altLang="en-US" smtClean="0">
                <a:latin typeface="-윤고딕310" pitchFamily="18" charset="-127"/>
                <a:ea typeface="-윤고딕310" pitchFamily="18" charset="-127"/>
              </a:rPr>
              <a:t>무등신문</a:t>
            </a:r>
            <a:r>
              <a:rPr lang="en-US" altLang="ko-KR" smtClean="0">
                <a:latin typeface="-윤고딕310" pitchFamily="18" charset="-127"/>
                <a:ea typeface="-윤고딕310" pitchFamily="18" charset="-127"/>
              </a:rPr>
              <a:t>, 2016-06-02</a:t>
            </a:r>
          </a:p>
          <a:p>
            <a:endParaRPr lang="ko-KR" alt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659</Words>
  <Application>Microsoft Office PowerPoint</Application>
  <PresentationFormat>화면 슬라이드 쇼(4:3)</PresentationFormat>
  <Paragraphs>190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5" baseType="lpstr">
      <vt:lpstr>굴림</vt:lpstr>
      <vt:lpstr>Arial</vt:lpstr>
      <vt:lpstr>-윤고딕340</vt:lpstr>
      <vt:lpstr>-윤고딕330</vt:lpstr>
      <vt:lpstr>-윤고딕310</vt:lpstr>
      <vt:lpstr>맑은 고딕</vt:lpstr>
      <vt:lpstr>서울남산체 M</vt:lpstr>
      <vt:lpstr>KoPub돋움체 Medium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</vt:vector>
  </TitlesOfParts>
  <Company>MyCompany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Seungha</dc:creator>
  <cp:lastModifiedBy>Seungha</cp:lastModifiedBy>
  <cp:revision>40</cp:revision>
  <dcterms:created xsi:type="dcterms:W3CDTF">2016-06-04T02:45:06Z</dcterms:created>
  <dcterms:modified xsi:type="dcterms:W3CDTF">2016-06-05T08:52:02Z</dcterms:modified>
</cp:coreProperties>
</file>